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7" d="100"/>
          <a:sy n="77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r\AppData\Local\Microsoft\Windows\Temporary Internet Files\Content.Outlook\YZGM5U8I\ppt_sk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" b="1581"/>
          <a:stretch/>
        </p:blipFill>
        <p:spPr bwMode="auto">
          <a:xfrm>
            <a:off x="0" y="5254958"/>
            <a:ext cx="9144000" cy="160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 hidden="1"/>
          <p:cNvSpPr/>
          <p:nvPr userDrawn="1"/>
        </p:nvSpPr>
        <p:spPr>
          <a:xfrm>
            <a:off x="5796136" y="5589240"/>
            <a:ext cx="324036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558608" cy="1326009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8" name="Logoty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406800"/>
            <a:ext cx="2195889" cy="504000"/>
          </a:xfrm>
          <a:prstGeom prst="rect">
            <a:avLst/>
          </a:prstGeom>
        </p:spPr>
      </p:pic>
      <p:pic>
        <p:nvPicPr>
          <p:cNvPr id="10" name="Bård" descr="Bild 2 kopi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130766"/>
            <a:ext cx="576064" cy="6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9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9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3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55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62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94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24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ård" descr="Bild 2 kopia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Logotyp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6166800"/>
            <a:ext cx="2195889" cy="504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4000" y="6246000"/>
            <a:ext cx="9468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8ACA-F563-404D-A12F-77B28FBCE9E0}" type="datetimeFigureOut">
              <a:rPr lang="sv-SE" smtClean="0"/>
              <a:t>2020-10-13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74800" y="6246000"/>
            <a:ext cx="15912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430800" y="6246000"/>
            <a:ext cx="17280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8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558608" cy="1326009"/>
          </a:xfrm>
        </p:spPr>
        <p:txBody>
          <a:bodyPr>
            <a:noAutofit/>
          </a:bodyPr>
          <a:lstStyle/>
          <a:p>
            <a:r>
              <a:rPr lang="sv-SE" dirty="0" smtClean="0"/>
              <a:t>Material grupparbete </a:t>
            </a:r>
            <a:br>
              <a:rPr lang="sv-SE" dirty="0" smtClean="0"/>
            </a:br>
            <a:r>
              <a:rPr lang="sv-SE" dirty="0" smtClean="0"/>
              <a:t>Chefsdagen 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388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558608" cy="2304256"/>
          </a:xfrm>
        </p:spPr>
        <p:txBody>
          <a:bodyPr>
            <a:normAutofit/>
          </a:bodyPr>
          <a:lstStyle/>
          <a:p>
            <a:r>
              <a:rPr lang="sv-SE" sz="3200" dirty="0" smtClean="0"/>
              <a:t> </a:t>
            </a:r>
            <a:r>
              <a:rPr lang="sv-SE" sz="3200" dirty="0"/>
              <a:t>Tips på vad som kan skapa förutsättningar för oss att utvecklas som ledare i den nya välfärden?</a:t>
            </a:r>
          </a:p>
        </p:txBody>
      </p:sp>
    </p:spTree>
    <p:extLst>
      <p:ext uri="{BB962C8B-B14F-4D97-AF65-F5344CB8AC3E}">
        <p14:creationId xmlns:p14="http://schemas.microsoft.com/office/powerpoint/2010/main" val="174374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v-SE" dirty="0"/>
              <a:t>Kontinuerlig utveckling, inte tillfälliga insatser.</a:t>
            </a:r>
          </a:p>
          <a:p>
            <a:pPr lvl="0"/>
            <a:r>
              <a:rPr lang="sv-SE" dirty="0"/>
              <a:t>Triader/Coaching </a:t>
            </a:r>
            <a:endParaRPr lang="sv-SE" dirty="0" smtClean="0"/>
          </a:p>
          <a:p>
            <a:pPr lvl="0"/>
            <a:r>
              <a:rPr lang="sv-SE" dirty="0" smtClean="0"/>
              <a:t>Digital kompetens</a:t>
            </a:r>
          </a:p>
          <a:p>
            <a:r>
              <a:rPr lang="sv-SE" dirty="0" smtClean="0"/>
              <a:t>Teknik </a:t>
            </a:r>
            <a:r>
              <a:rPr lang="sv-SE" dirty="0"/>
              <a:t>som är </a:t>
            </a:r>
            <a:r>
              <a:rPr lang="sv-SE" dirty="0" smtClean="0"/>
              <a:t>uppdaterad</a:t>
            </a:r>
          </a:p>
          <a:p>
            <a:r>
              <a:rPr lang="sv-SE" dirty="0" err="1" smtClean="0"/>
              <a:t>Boosta</a:t>
            </a:r>
            <a:r>
              <a:rPr lang="sv-SE" dirty="0" smtClean="0"/>
              <a:t> </a:t>
            </a:r>
            <a:r>
              <a:rPr lang="sv-SE" dirty="0"/>
              <a:t>ledare med relevant energi (typ </a:t>
            </a:r>
            <a:r>
              <a:rPr lang="sv-SE" dirty="0" smtClean="0"/>
              <a:t>chefsdagen)</a:t>
            </a:r>
          </a:p>
          <a:p>
            <a:r>
              <a:rPr lang="sv-SE" dirty="0"/>
              <a:t>V</a:t>
            </a:r>
            <a:r>
              <a:rPr lang="sv-SE" dirty="0" smtClean="0"/>
              <a:t>ärna </a:t>
            </a:r>
            <a:r>
              <a:rPr lang="sv-SE" dirty="0"/>
              <a:t>om att vi är en liten kommun med ett bra </a:t>
            </a:r>
            <a:r>
              <a:rPr lang="sv-SE" dirty="0" err="1" smtClean="0"/>
              <a:t>samrbetsklimat</a:t>
            </a:r>
            <a:endParaRPr lang="sv-SE" dirty="0"/>
          </a:p>
          <a:p>
            <a:r>
              <a:rPr lang="sv-SE" dirty="0" smtClean="0"/>
              <a:t>Goda stödfunktioner</a:t>
            </a:r>
          </a:p>
          <a:p>
            <a:r>
              <a:rPr lang="sv-SE" dirty="0" smtClean="0"/>
              <a:t>Tydlig </a:t>
            </a:r>
            <a:r>
              <a:rPr lang="sv-SE" dirty="0"/>
              <a:t>styrkedja/stöd. </a:t>
            </a:r>
          </a:p>
          <a:p>
            <a:pPr lvl="0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Handledning</a:t>
            </a:r>
            <a:endParaRPr lang="sv-SE" dirty="0"/>
          </a:p>
          <a:p>
            <a:r>
              <a:rPr lang="sv-SE" dirty="0" smtClean="0"/>
              <a:t>Mera </a:t>
            </a:r>
            <a:r>
              <a:rPr lang="sv-SE" dirty="0"/>
              <a:t>stöd </a:t>
            </a:r>
            <a:r>
              <a:rPr lang="sv-SE" dirty="0" smtClean="0"/>
              <a:t>från stödfunktioner</a:t>
            </a:r>
            <a:endParaRPr lang="sv-SE" dirty="0"/>
          </a:p>
          <a:p>
            <a:r>
              <a:rPr lang="sv-SE" dirty="0" smtClean="0"/>
              <a:t>Mindre </a:t>
            </a:r>
            <a:r>
              <a:rPr lang="sv-SE" dirty="0"/>
              <a:t>antal medarbetare</a:t>
            </a:r>
          </a:p>
          <a:p>
            <a:r>
              <a:rPr lang="sv-SE" dirty="0" smtClean="0"/>
              <a:t>Mera </a:t>
            </a:r>
            <a:r>
              <a:rPr lang="sv-SE" dirty="0"/>
              <a:t>jämlika arbetsvillkor (mjuka/hårda VHT) </a:t>
            </a:r>
            <a:r>
              <a:rPr lang="sv-SE" dirty="0" err="1"/>
              <a:t>Skillander</a:t>
            </a:r>
            <a:r>
              <a:rPr lang="sv-SE" dirty="0"/>
              <a:t> män och kvinnors arbetsvillkor</a:t>
            </a:r>
          </a:p>
          <a:p>
            <a:r>
              <a:rPr lang="sv-SE" dirty="0" smtClean="0"/>
              <a:t>Samverkansavtal </a:t>
            </a:r>
            <a:r>
              <a:rPr lang="sv-SE" dirty="0"/>
              <a:t>med kommunal</a:t>
            </a:r>
          </a:p>
          <a:p>
            <a:r>
              <a:rPr lang="sv-SE" dirty="0" smtClean="0"/>
              <a:t>Samsyn</a:t>
            </a:r>
            <a:endParaRPr lang="sv-SE" dirty="0"/>
          </a:p>
          <a:p>
            <a:r>
              <a:rPr lang="sv-SE" dirty="0" smtClean="0"/>
              <a:t>Jobba </a:t>
            </a:r>
            <a:r>
              <a:rPr lang="sv-SE" dirty="0"/>
              <a:t>mer tillsammans med andra chefer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/>
              <a:t> Tips på vad som kan skapa förutsättningar för oss att utvecklas som ledare i den nya välfärden?</a:t>
            </a:r>
          </a:p>
        </p:txBody>
      </p:sp>
    </p:spTree>
    <p:extLst>
      <p:ext uri="{BB962C8B-B14F-4D97-AF65-F5344CB8AC3E}">
        <p14:creationId xmlns:p14="http://schemas.microsoft.com/office/powerpoint/2010/main" val="2015167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Starkare stöd (från stödfunktioner)</a:t>
            </a:r>
          </a:p>
          <a:p>
            <a:r>
              <a:rPr lang="sv-SE" dirty="0"/>
              <a:t>Kompetensutveckling</a:t>
            </a:r>
          </a:p>
          <a:p>
            <a:r>
              <a:rPr lang="sv-SE" dirty="0"/>
              <a:t>Samarbete - kunskap om vem som gör vad samsyn</a:t>
            </a:r>
          </a:p>
          <a:p>
            <a:r>
              <a:rPr lang="sv-SE" dirty="0"/>
              <a:t>Skapa samsyn</a:t>
            </a:r>
          </a:p>
          <a:p>
            <a:r>
              <a:rPr lang="sv-SE" dirty="0"/>
              <a:t>Information/kommunikation</a:t>
            </a:r>
          </a:p>
          <a:p>
            <a:r>
              <a:rPr lang="sv-SE" dirty="0"/>
              <a:t>Prata samma språk</a:t>
            </a:r>
          </a:p>
          <a:p>
            <a:r>
              <a:rPr lang="sv-SE" dirty="0"/>
              <a:t>Tydlig målbild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v-SE" dirty="0"/>
              <a:t>Långsiktighet och tydlighet i alla chefsled är framgångsfaktor. Det bygger förtroende hos medarbetare </a:t>
            </a:r>
          </a:p>
          <a:p>
            <a:pPr lvl="0"/>
            <a:r>
              <a:rPr lang="sv-SE" dirty="0"/>
              <a:t>Erfarenhetsutbyte och omvärldsspaning </a:t>
            </a:r>
          </a:p>
          <a:p>
            <a:pPr lvl="0"/>
            <a:r>
              <a:rPr lang="sv-SE" dirty="0"/>
              <a:t>Förankring hos medarbetare, att skapa delaktighet, säkra ständig kommunikation. Dock av vikt med rätt information på rätt nivå – ibland handlar det om att ”hålla upp paraplyet” också 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/>
              <a:t> Tips på vad som kan skapa förutsättningar för oss att utvecklas som ledare i den nya välfärden?</a:t>
            </a:r>
          </a:p>
        </p:txBody>
      </p:sp>
    </p:spTree>
    <p:extLst>
      <p:ext uri="{BB962C8B-B14F-4D97-AF65-F5344CB8AC3E}">
        <p14:creationId xmlns:p14="http://schemas.microsoft.com/office/powerpoint/2010/main" val="100365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Möjliggöra </a:t>
            </a:r>
            <a:r>
              <a:rPr lang="sv-SE" dirty="0"/>
              <a:t>och skapa utrymme för kontinuerlig uppföljning av styrmodellen och lära mer om den; utbilda/fortbilda, kontinuerligt stärka målbilden, tala samma språk, öka vår medvetenhet. </a:t>
            </a:r>
          </a:p>
          <a:p>
            <a:r>
              <a:rPr lang="sv-SE" dirty="0" smtClean="0"/>
              <a:t>Bygga </a:t>
            </a:r>
            <a:r>
              <a:rPr lang="sv-SE" dirty="0"/>
              <a:t>samarbete och kontaktnät att bolla med.</a:t>
            </a:r>
          </a:p>
          <a:p>
            <a:r>
              <a:rPr lang="sv-SE" dirty="0" smtClean="0"/>
              <a:t>Trygghet</a:t>
            </a:r>
            <a:r>
              <a:rPr lang="sv-SE" dirty="0"/>
              <a:t>, trivsel och tillit.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Samverkan </a:t>
            </a:r>
            <a:r>
              <a:rPr lang="sv-SE" dirty="0"/>
              <a:t>och dialog inom </a:t>
            </a:r>
            <a:r>
              <a:rPr lang="sv-SE" dirty="0" smtClean="0"/>
              <a:t>kommunen och </a:t>
            </a:r>
            <a:r>
              <a:rPr lang="sv-SE" dirty="0"/>
              <a:t>med andra aktörer</a:t>
            </a:r>
          </a:p>
          <a:p>
            <a:r>
              <a:rPr lang="sv-SE" dirty="0" smtClean="0"/>
              <a:t>Fånga </a:t>
            </a:r>
            <a:r>
              <a:rPr lang="sv-SE" dirty="0"/>
              <a:t>gruppens tankar/känslor </a:t>
            </a:r>
            <a:r>
              <a:rPr lang="sv-SE" dirty="0" smtClean="0"/>
              <a:t>genom incheckning/använda </a:t>
            </a:r>
            <a:r>
              <a:rPr lang="sv-SE" dirty="0"/>
              <a:t>metoder som "</a:t>
            </a:r>
            <a:r>
              <a:rPr lang="sv-SE" dirty="0" smtClean="0"/>
              <a:t>sticker ut</a:t>
            </a:r>
            <a:r>
              <a:rPr lang="sv-SE" dirty="0"/>
              <a:t>"/visuella metoder</a:t>
            </a:r>
          </a:p>
          <a:p>
            <a:r>
              <a:rPr lang="sv-SE" dirty="0" smtClean="0"/>
              <a:t>Reflektion</a:t>
            </a:r>
            <a:endParaRPr lang="sv-SE" dirty="0"/>
          </a:p>
          <a:p>
            <a:r>
              <a:rPr lang="sv-SE" dirty="0" smtClean="0"/>
              <a:t>Förutsättningar </a:t>
            </a:r>
            <a:r>
              <a:rPr lang="sv-SE" dirty="0"/>
              <a:t>från politiken</a:t>
            </a:r>
          </a:p>
          <a:p>
            <a:r>
              <a:rPr lang="sv-SE" dirty="0" smtClean="0"/>
              <a:t>Personlig </a:t>
            </a:r>
            <a:r>
              <a:rPr lang="sv-SE" dirty="0"/>
              <a:t>utveckling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/>
              <a:t> Tips på vad som kan skapa förutsättningar för oss att utvecklas som ledare i den nya välfärden?</a:t>
            </a:r>
          </a:p>
        </p:txBody>
      </p:sp>
    </p:spTree>
    <p:extLst>
      <p:ext uri="{BB962C8B-B14F-4D97-AF65-F5344CB8AC3E}">
        <p14:creationId xmlns:p14="http://schemas.microsoft.com/office/powerpoint/2010/main" val="338562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7558608" cy="1326009"/>
          </a:xfrm>
        </p:spPr>
        <p:txBody>
          <a:bodyPr>
            <a:normAutofit fontScale="90000"/>
          </a:bodyPr>
          <a:lstStyle/>
          <a:p>
            <a:pPr lvl="0"/>
            <a:r>
              <a:rPr lang="sv-SE" dirty="0"/>
              <a:t>Vilka utmaningar möter vi i vår vardag och hur påverkar det vårt ledarskap?</a:t>
            </a:r>
          </a:p>
        </p:txBody>
      </p:sp>
    </p:spTree>
    <p:extLst>
      <p:ext uri="{BB962C8B-B14F-4D97-AF65-F5344CB8AC3E}">
        <p14:creationId xmlns:p14="http://schemas.microsoft.com/office/powerpoint/2010/main" val="427397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777"/>
            <a:ext cx="4038600" cy="374441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v-SE" dirty="0"/>
              <a:t>Det går snabbare och snabbare.</a:t>
            </a:r>
          </a:p>
          <a:p>
            <a:pPr lvl="0"/>
            <a:r>
              <a:rPr lang="sv-SE" dirty="0"/>
              <a:t>Mantrat med ekonomin</a:t>
            </a:r>
          </a:p>
          <a:p>
            <a:pPr lvl="0"/>
            <a:r>
              <a:rPr lang="sv-SE" dirty="0"/>
              <a:t>Förändringsbenägenheten i organisationen är låg.</a:t>
            </a:r>
          </a:p>
          <a:p>
            <a:pPr lvl="0"/>
            <a:r>
              <a:rPr lang="sv-SE" dirty="0"/>
              <a:t>Vår förmåga att möta omgivningens förväntningar</a:t>
            </a:r>
          </a:p>
          <a:p>
            <a:pPr lvl="0"/>
            <a:r>
              <a:rPr lang="sv-SE" dirty="0"/>
              <a:t>Kulturen</a:t>
            </a:r>
          </a:p>
          <a:p>
            <a:pPr lvl="0"/>
            <a:r>
              <a:rPr lang="sv-SE" dirty="0"/>
              <a:t>Förvaltningsstyrda </a:t>
            </a:r>
            <a:r>
              <a:rPr lang="sv-SE" dirty="0" smtClean="0"/>
              <a:t>ORGANISATIONER</a:t>
            </a:r>
            <a:endParaRPr lang="sv-SE" dirty="0"/>
          </a:p>
          <a:p>
            <a:pPr lvl="0"/>
            <a:r>
              <a:rPr lang="sv-SE" dirty="0"/>
              <a:t>Ramstyrningen skapar felaktig kultur</a:t>
            </a:r>
          </a:p>
          <a:p>
            <a:pPr lvl="0"/>
            <a:r>
              <a:rPr lang="sv-SE" dirty="0"/>
              <a:t>Många strateger måste jobba operativt </a:t>
            </a:r>
            <a:r>
              <a:rPr lang="sv-SE" dirty="0" smtClean="0"/>
              <a:t>på grund av </a:t>
            </a:r>
            <a:r>
              <a:rPr lang="sv-SE" dirty="0"/>
              <a:t>slimmad organisation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Upplevelsen av ensamhet, ett ”korstryck” av </a:t>
            </a:r>
            <a:r>
              <a:rPr lang="sv-SE" dirty="0" err="1"/>
              <a:t>förväntninger</a:t>
            </a:r>
            <a:r>
              <a:rPr lang="sv-SE" dirty="0"/>
              <a:t>, svårt med kompetensförsörjning – man tvingas att kompromissa</a:t>
            </a:r>
            <a:r>
              <a:rPr lang="sv-SE" dirty="0" smtClean="0"/>
              <a:t>.</a:t>
            </a:r>
          </a:p>
          <a:p>
            <a:r>
              <a:rPr lang="sv-SE" dirty="0"/>
              <a:t>Yttre och inre faktorer som påverkar förutsättningarna. Cheferna upplever att man hela tiden måste parera och vara flexibla i ledarskapet</a:t>
            </a:r>
            <a:r>
              <a:rPr lang="sv-SE" dirty="0" smtClean="0"/>
              <a:t>.</a:t>
            </a:r>
          </a:p>
          <a:p>
            <a:r>
              <a:rPr lang="sv-SE" dirty="0"/>
              <a:t>Spretiga behov</a:t>
            </a:r>
          </a:p>
          <a:p>
            <a:r>
              <a:rPr lang="sv-SE" dirty="0" smtClean="0"/>
              <a:t>Förutsättningar </a:t>
            </a:r>
            <a:r>
              <a:rPr lang="sv-SE" dirty="0"/>
              <a:t>förändras </a:t>
            </a:r>
            <a:r>
              <a:rPr lang="sv-SE" dirty="0" smtClean="0"/>
              <a:t>p.g.a. andra, myndigheter m.fl.</a:t>
            </a:r>
            <a:endParaRPr lang="sv-SE" dirty="0"/>
          </a:p>
          <a:p>
            <a:r>
              <a:rPr lang="sv-SE" dirty="0" smtClean="0"/>
              <a:t>Läsa </a:t>
            </a:r>
            <a:r>
              <a:rPr lang="sv-SE" dirty="0"/>
              <a:t>av det handlingsutrymme som vi ger </a:t>
            </a:r>
            <a:r>
              <a:rPr lang="sv-SE" dirty="0" smtClean="0"/>
              <a:t>tillmedarbetaren</a:t>
            </a:r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dirty="0" smtClean="0"/>
              <a:t>Vilka utmaningar möter vi i vår vardag och hur påverkar det vårt ledarskap?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3668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Att </a:t>
            </a:r>
            <a:r>
              <a:rPr lang="sv-SE" dirty="0"/>
              <a:t>skapa motivation och engagemang hos medarbetarna.</a:t>
            </a:r>
          </a:p>
          <a:p>
            <a:r>
              <a:rPr lang="sv-SE" dirty="0" smtClean="0"/>
              <a:t>Vi </a:t>
            </a:r>
            <a:r>
              <a:rPr lang="sv-SE" dirty="0"/>
              <a:t>har hela tiden flera saker att förhålla oss till (</a:t>
            </a:r>
            <a:r>
              <a:rPr lang="sv-SE" dirty="0" err="1"/>
              <a:t>wicked</a:t>
            </a:r>
            <a:r>
              <a:rPr lang="sv-SE" dirty="0"/>
              <a:t> problems, komplexitet). Här är det viktigt att se framsteg som görs och inte tyngas av det svåra. Ställa frågan om vad vi kan bidra med.</a:t>
            </a:r>
          </a:p>
          <a:p>
            <a:r>
              <a:rPr lang="sv-SE" dirty="0" smtClean="0"/>
              <a:t>Vi </a:t>
            </a:r>
            <a:r>
              <a:rPr lang="sv-SE" dirty="0"/>
              <a:t>lever med snabba förändringar och vet inte hur dagen ser ut. Snabba omställningar i verksamheten ställer krav på ledarskapet att kunna parera nya förutsättningar, vara flexibel och problemlösare.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Ekonomi, Arbetsmiljö, Resurser, </a:t>
            </a:r>
            <a:r>
              <a:rPr lang="sv-SE" dirty="0" smtClean="0"/>
              <a:t>Personal</a:t>
            </a:r>
            <a:endParaRPr lang="sv-SE" dirty="0"/>
          </a:p>
          <a:p>
            <a:r>
              <a:rPr lang="sv-SE" dirty="0"/>
              <a:t>Brukarärenden anhöriga </a:t>
            </a:r>
          </a:p>
          <a:p>
            <a:r>
              <a:rPr lang="sv-SE" dirty="0" smtClean="0"/>
              <a:t>Personal/roll</a:t>
            </a:r>
            <a:br>
              <a:rPr lang="sv-SE" dirty="0" smtClean="0"/>
            </a:br>
            <a:endParaRPr lang="sv-SE" dirty="0"/>
          </a:p>
          <a:p>
            <a:pPr marL="0" indent="0">
              <a:buNone/>
            </a:pPr>
            <a:r>
              <a:rPr lang="sv-SE" b="1" dirty="0"/>
              <a:t>Personalen</a:t>
            </a:r>
            <a:r>
              <a:rPr lang="sv-SE" b="1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- </a:t>
            </a:r>
            <a:r>
              <a:rPr lang="sv-SE" dirty="0"/>
              <a:t>F</a:t>
            </a:r>
            <a:r>
              <a:rPr lang="sv-SE" dirty="0" smtClean="0"/>
              <a:t>örväntas </a:t>
            </a:r>
            <a:r>
              <a:rPr lang="sv-SE" dirty="0"/>
              <a:t>kunna och veta </a:t>
            </a:r>
            <a:r>
              <a:rPr lang="sv-SE" dirty="0" smtClean="0"/>
              <a:t>allt</a:t>
            </a:r>
            <a:br>
              <a:rPr lang="sv-SE" dirty="0" smtClean="0"/>
            </a:br>
            <a:r>
              <a:rPr lang="sv-SE" dirty="0" smtClean="0"/>
              <a:t>- För </a:t>
            </a:r>
            <a:r>
              <a:rPr lang="sv-SE" dirty="0"/>
              <a:t>”stora arbetsgrupper” kan ej vara närvarande </a:t>
            </a:r>
            <a:r>
              <a:rPr lang="sv-SE" dirty="0" smtClean="0"/>
              <a:t>chef</a:t>
            </a:r>
          </a:p>
          <a:p>
            <a:pPr marL="0" indent="0">
              <a:buNone/>
            </a:pPr>
            <a:r>
              <a:rPr lang="sv-SE" b="1" dirty="0" smtClean="0"/>
              <a:t>Medborgarna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 smtClean="0"/>
              <a:t>- Stå </a:t>
            </a:r>
            <a:r>
              <a:rPr lang="sv-SE" dirty="0"/>
              <a:t>till svars-förklara-lösa för saker vi inte har mandat/handlingsutrymme </a:t>
            </a:r>
            <a:r>
              <a:rPr lang="sv-SE" dirty="0" smtClean="0"/>
              <a:t>för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- samverkansmöjligheter </a:t>
            </a:r>
            <a:r>
              <a:rPr lang="sv-SE" dirty="0"/>
              <a:t>(öka)</a:t>
            </a:r>
          </a:p>
          <a:p>
            <a:r>
              <a:rPr lang="sv-SE" dirty="0"/>
              <a:t> olika </a:t>
            </a:r>
            <a:r>
              <a:rPr lang="sv-SE" dirty="0" smtClean="0"/>
              <a:t>huvudmän</a:t>
            </a:r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dirty="0" smtClean="0"/>
              <a:t>Vilka utmaningar möter vi i vår vardag och hur påverkar det vårt ledarskap?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809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Vägleda/handleda personal</a:t>
            </a:r>
          </a:p>
          <a:p>
            <a:r>
              <a:rPr lang="sv-SE" dirty="0"/>
              <a:t>Bemöta medborgare</a:t>
            </a:r>
          </a:p>
          <a:p>
            <a:r>
              <a:rPr lang="sv-SE" dirty="0"/>
              <a:t>Många olika krav och förväntningar</a:t>
            </a:r>
          </a:p>
          <a:p>
            <a:r>
              <a:rPr lang="sv-SE" dirty="0"/>
              <a:t>Ofta kortsiktigt tänk, mkt arbete i förändring =svårt att bibehålla resultat när målet ändras</a:t>
            </a:r>
          </a:p>
          <a:p>
            <a:r>
              <a:rPr lang="sv-SE" dirty="0"/>
              <a:t>Vården fungerar ”</a:t>
            </a:r>
            <a:r>
              <a:rPr lang="sv-SE" dirty="0" smtClean="0"/>
              <a:t>traditionellt</a:t>
            </a:r>
            <a:r>
              <a:rPr lang="sv-SE" dirty="0"/>
              <a:t>” – finns en diskrepans mellan det vi pratar om och hur det faktiskt fungerar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v-SE" dirty="0"/>
              <a:t>Korstryck i förväntningar – barn, föräldrar och lagstiftning. Ibland finns en felaktig förväntan hos föräldrar om vad lagstiftningen säger </a:t>
            </a:r>
          </a:p>
          <a:p>
            <a:pPr lvl="0"/>
            <a:r>
              <a:rPr lang="sv-SE" dirty="0"/>
              <a:t>Förändring tar tid – viktigt att alla förstår så att man har rätt förväntansbild. Det är också av vikt att få syn på förflyttningen och påminna om hur det var</a:t>
            </a:r>
          </a:p>
          <a:p>
            <a:pPr lvl="0"/>
            <a:r>
              <a:rPr lang="sv-SE" dirty="0"/>
              <a:t>Digitalisering – en utmaning att fylla förväntningarna och säkra att alla kommer med 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dirty="0" smtClean="0"/>
              <a:t>Vilka utmaningar möter vi i vår vardag och hur påverkar det vårt ledarskap?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57551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558608" cy="2304256"/>
          </a:xfrm>
        </p:spPr>
        <p:txBody>
          <a:bodyPr>
            <a:normAutofit/>
          </a:bodyPr>
          <a:lstStyle/>
          <a:p>
            <a:r>
              <a:rPr lang="sv-SE" sz="3200" dirty="0"/>
              <a:t>V</a:t>
            </a:r>
            <a:r>
              <a:rPr lang="sv-SE" sz="3200" dirty="0" smtClean="0"/>
              <a:t>ad </a:t>
            </a:r>
            <a:r>
              <a:rPr lang="sv-SE" sz="3200" dirty="0"/>
              <a:t>behöver vi som ledare förstärka och utveckla för att möta en föränderlig värld och nya förväntningar? </a:t>
            </a:r>
          </a:p>
        </p:txBody>
      </p:sp>
    </p:spTree>
    <p:extLst>
      <p:ext uri="{BB962C8B-B14F-4D97-AF65-F5344CB8AC3E}">
        <p14:creationId xmlns:p14="http://schemas.microsoft.com/office/powerpoint/2010/main" val="178865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Att </a:t>
            </a:r>
            <a:r>
              <a:rPr lang="sv-SE" dirty="0"/>
              <a:t>ta till sig kommunens målbilder och förmedla till våra medarbetare. Om inte vi som ledare gör det är det heller ingen annan som gör det.</a:t>
            </a:r>
          </a:p>
          <a:p>
            <a:r>
              <a:rPr lang="sv-SE" dirty="0" smtClean="0"/>
              <a:t>Säkerställa </a:t>
            </a:r>
            <a:r>
              <a:rPr lang="sv-SE" dirty="0"/>
              <a:t>en bra organisation.</a:t>
            </a:r>
          </a:p>
          <a:p>
            <a:r>
              <a:rPr lang="sv-SE" dirty="0" smtClean="0"/>
              <a:t>Att </a:t>
            </a:r>
            <a:r>
              <a:rPr lang="sv-SE" dirty="0"/>
              <a:t>hålla sig uppdaterad, se vad som händer runtomkring och ta del av vad andra kommuner har gjort för att inte uppfinna hjulet på nytt. </a:t>
            </a:r>
          </a:p>
          <a:p>
            <a:r>
              <a:rPr lang="sv-SE" dirty="0" smtClean="0"/>
              <a:t>Skaffa </a:t>
            </a:r>
            <a:r>
              <a:rPr lang="sv-SE" dirty="0"/>
              <a:t>kunskap om varandras verksamheter.</a:t>
            </a:r>
          </a:p>
          <a:p>
            <a:r>
              <a:rPr lang="sv-SE" dirty="0" smtClean="0"/>
              <a:t>Förändringsbenägenhet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Vår </a:t>
            </a:r>
            <a:r>
              <a:rPr lang="sv-SE" dirty="0"/>
              <a:t>kommunikation</a:t>
            </a:r>
          </a:p>
          <a:p>
            <a:r>
              <a:rPr lang="sv-SE" dirty="0" smtClean="0"/>
              <a:t>Acceptans</a:t>
            </a:r>
            <a:endParaRPr lang="sv-SE" dirty="0"/>
          </a:p>
          <a:p>
            <a:r>
              <a:rPr lang="sv-SE" dirty="0" smtClean="0"/>
              <a:t>Helhetssynen </a:t>
            </a:r>
            <a:r>
              <a:rPr lang="sv-SE" dirty="0"/>
              <a:t>hos oss som </a:t>
            </a:r>
            <a:r>
              <a:rPr lang="sv-SE" dirty="0" smtClean="0"/>
              <a:t>ledare</a:t>
            </a:r>
          </a:p>
          <a:p>
            <a:pPr lvl="0"/>
            <a:r>
              <a:rPr lang="sv-SE" dirty="0"/>
              <a:t>Förändringsförmåga</a:t>
            </a:r>
          </a:p>
          <a:p>
            <a:pPr lvl="0"/>
            <a:r>
              <a:rPr lang="sv-SE" dirty="0"/>
              <a:t>Kommunikativ förmåga</a:t>
            </a:r>
          </a:p>
          <a:p>
            <a:pPr lvl="0"/>
            <a:r>
              <a:rPr lang="sv-SE" dirty="0"/>
              <a:t>Mod </a:t>
            </a:r>
            <a:r>
              <a:rPr lang="sv-SE" dirty="0" smtClean="0"/>
              <a:t>att </a:t>
            </a:r>
            <a:r>
              <a:rPr lang="sv-SE" dirty="0"/>
              <a:t>prova </a:t>
            </a:r>
            <a:r>
              <a:rPr lang="sv-SE" dirty="0" smtClean="0"/>
              <a:t>nytt - testa </a:t>
            </a:r>
            <a:r>
              <a:rPr lang="sv-SE" dirty="0"/>
              <a:t>testa </a:t>
            </a:r>
            <a:r>
              <a:rPr lang="sv-SE" dirty="0" err="1"/>
              <a:t>testa</a:t>
            </a:r>
            <a:endParaRPr lang="sv-SE" dirty="0"/>
          </a:p>
          <a:p>
            <a:pPr lvl="0"/>
            <a:r>
              <a:rPr lang="sv-SE" dirty="0"/>
              <a:t>Mer </a:t>
            </a:r>
            <a:r>
              <a:rPr lang="sv-SE" dirty="0" smtClean="0"/>
              <a:t>förändringsbenägenhet</a:t>
            </a:r>
            <a:endParaRPr lang="sv-SE" dirty="0"/>
          </a:p>
          <a:p>
            <a:pPr lvl="0"/>
            <a:r>
              <a:rPr lang="sv-SE" dirty="0"/>
              <a:t>Våga vara vägledande och välja bort</a:t>
            </a:r>
          </a:p>
          <a:p>
            <a:pPr lvl="0"/>
            <a:r>
              <a:rPr lang="sv-SE" dirty="0"/>
              <a:t>Olika ledarskapsstilar </a:t>
            </a:r>
            <a:r>
              <a:rPr lang="sv-SE" dirty="0" smtClean="0"/>
              <a:t>(t.ex. </a:t>
            </a:r>
            <a:r>
              <a:rPr lang="sv-SE" dirty="0"/>
              <a:t>tillitsbaserad styrning)</a:t>
            </a:r>
          </a:p>
          <a:p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/>
              <a:t>Vad behöver vi som ledare förstärka och utveckla för att möta en föränderlig värld och nya förväntningar? </a:t>
            </a:r>
          </a:p>
        </p:txBody>
      </p:sp>
    </p:spTree>
    <p:extLst>
      <p:ext uri="{BB962C8B-B14F-4D97-AF65-F5344CB8AC3E}">
        <p14:creationId xmlns:p14="http://schemas.microsoft.com/office/powerpoint/2010/main" val="219012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Omvärldsanalys</a:t>
            </a:r>
          </a:p>
          <a:p>
            <a:r>
              <a:rPr lang="sv-SE" dirty="0" smtClean="0"/>
              <a:t>kollegialt stöd</a:t>
            </a:r>
          </a:p>
          <a:p>
            <a:r>
              <a:rPr lang="sv-SE" dirty="0" smtClean="0"/>
              <a:t>information </a:t>
            </a:r>
            <a:r>
              <a:rPr lang="sv-SE" dirty="0"/>
              <a:t>i </a:t>
            </a:r>
            <a:r>
              <a:rPr lang="sv-SE" dirty="0" smtClean="0"/>
              <a:t>tid</a:t>
            </a:r>
          </a:p>
          <a:p>
            <a:r>
              <a:rPr lang="sv-SE" dirty="0" smtClean="0"/>
              <a:t>hålla </a:t>
            </a:r>
            <a:r>
              <a:rPr lang="sv-SE" dirty="0"/>
              <a:t>positioner på alla </a:t>
            </a:r>
            <a:r>
              <a:rPr lang="sv-SE" dirty="0" smtClean="0"/>
              <a:t>nivåer</a:t>
            </a:r>
          </a:p>
          <a:p>
            <a:r>
              <a:rPr lang="sv-SE" dirty="0" smtClean="0"/>
              <a:t>få </a:t>
            </a:r>
            <a:r>
              <a:rPr lang="sv-SE" dirty="0"/>
              <a:t>rätt förutsättningar för att hålla </a:t>
            </a:r>
            <a:r>
              <a:rPr lang="sv-SE" dirty="0" smtClean="0"/>
              <a:t>leveransen</a:t>
            </a:r>
            <a:endParaRPr lang="sv-SE" dirty="0"/>
          </a:p>
          <a:p>
            <a:r>
              <a:rPr lang="sv-SE" dirty="0" smtClean="0"/>
              <a:t>Aktiv omvärldsbevakning</a:t>
            </a:r>
          </a:p>
          <a:p>
            <a:r>
              <a:rPr lang="sv-SE" dirty="0" smtClean="0"/>
              <a:t>bygga </a:t>
            </a:r>
            <a:r>
              <a:rPr lang="sv-SE" dirty="0"/>
              <a:t>organisationer för att hantera förändringar (</a:t>
            </a:r>
            <a:r>
              <a:rPr lang="sv-SE" dirty="0" err="1"/>
              <a:t>t.ex</a:t>
            </a:r>
            <a:r>
              <a:rPr lang="sv-SE" dirty="0"/>
              <a:t> HR-stöd </a:t>
            </a:r>
            <a:r>
              <a:rPr lang="sv-SE" dirty="0" smtClean="0"/>
              <a:t>J)</a:t>
            </a:r>
          </a:p>
          <a:p>
            <a:r>
              <a:rPr lang="sv-SE" dirty="0" smtClean="0"/>
              <a:t>fortsätta </a:t>
            </a:r>
            <a:r>
              <a:rPr lang="sv-SE" dirty="0"/>
              <a:t>med välskötthetsarbete.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Kompetens inom IT- kunskap om våra system</a:t>
            </a:r>
          </a:p>
          <a:p>
            <a:r>
              <a:rPr lang="sv-SE" dirty="0"/>
              <a:t>Chefshandledning</a:t>
            </a:r>
          </a:p>
          <a:p>
            <a:r>
              <a:rPr lang="sv-SE" dirty="0"/>
              <a:t>Chefsstöd</a:t>
            </a:r>
          </a:p>
          <a:p>
            <a:r>
              <a:rPr lang="sv-SE" dirty="0" err="1"/>
              <a:t>Tid&amp;utrymme</a:t>
            </a:r>
            <a:endParaRPr lang="sv-SE" dirty="0"/>
          </a:p>
          <a:p>
            <a:r>
              <a:rPr lang="sv-SE" dirty="0"/>
              <a:t>Administratörer</a:t>
            </a:r>
          </a:p>
          <a:p>
            <a:r>
              <a:rPr lang="sv-SE" dirty="0"/>
              <a:t>Tid med personalen</a:t>
            </a:r>
          </a:p>
          <a:p>
            <a:r>
              <a:rPr lang="sv-SE" dirty="0"/>
              <a:t>Reflektion</a:t>
            </a:r>
          </a:p>
          <a:p>
            <a:r>
              <a:rPr lang="sv-SE" dirty="0"/>
              <a:t>Kompetensförsörjning</a:t>
            </a:r>
          </a:p>
          <a:p>
            <a:r>
              <a:rPr lang="sv-SE" dirty="0"/>
              <a:t>Tydligare styrmodell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/>
              <a:t>Vad behöver vi som ledare förstärka och utveckla för att möta en föränderlig värld och nya förväntningar? </a:t>
            </a:r>
          </a:p>
        </p:txBody>
      </p:sp>
    </p:spTree>
    <p:extLst>
      <p:ext uri="{BB962C8B-B14F-4D97-AF65-F5344CB8AC3E}">
        <p14:creationId xmlns:p14="http://schemas.microsoft.com/office/powerpoint/2010/main" val="1900661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Ta hjälp av varandra</a:t>
            </a:r>
          </a:p>
          <a:p>
            <a:r>
              <a:rPr lang="sv-SE" dirty="0"/>
              <a:t>Anpassa och lyssna in</a:t>
            </a:r>
          </a:p>
          <a:p>
            <a:r>
              <a:rPr lang="sv-SE" dirty="0"/>
              <a:t>Tydligt ansvar </a:t>
            </a:r>
          </a:p>
          <a:p>
            <a:r>
              <a:rPr lang="sv-SE" dirty="0"/>
              <a:t>Hålla sig a jour med vad som är på gång </a:t>
            </a:r>
          </a:p>
          <a:p>
            <a:r>
              <a:rPr lang="sv-SE" dirty="0"/>
              <a:t>Omvärldsbevaka</a:t>
            </a:r>
          </a:p>
          <a:p>
            <a:r>
              <a:rPr lang="sv-SE" dirty="0"/>
              <a:t>Veta förväntningarna från chef och organisation </a:t>
            </a:r>
          </a:p>
          <a:p>
            <a:r>
              <a:rPr lang="sv-SE" dirty="0"/>
              <a:t>Mer kunskap om arbetsrätt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v-SE" dirty="0"/>
              <a:t>Mod – att våga göra det man ser är rätt, utan att alltid vara garderade med hängslen och livrem. </a:t>
            </a:r>
          </a:p>
          <a:p>
            <a:pPr lvl="0"/>
            <a:r>
              <a:rPr lang="sv-SE" dirty="0"/>
              <a:t>Mod – att hålla linjen även då vi möter otålighet. ”Hålla i processerna”</a:t>
            </a:r>
          </a:p>
          <a:p>
            <a:pPr lvl="0"/>
            <a:r>
              <a:rPr lang="sv-SE" dirty="0"/>
              <a:t>Inventera och använda de kompetenser som vi har, samt att utveckla medarbetare att följa samhällets utveckling </a:t>
            </a:r>
          </a:p>
          <a:p>
            <a:pPr lvl="0"/>
            <a:r>
              <a:rPr lang="sv-SE" dirty="0"/>
              <a:t>Förmågan att göra utvecklade kvalitativa analyser, och att våga se saker som de faktiskt är – även brister.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79037" y="476672"/>
            <a:ext cx="8427168" cy="580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/>
              <a:t>Vad behöver vi som ledare förstärka och utveckla för att möta en föränderlig värld och nya förväntningar? </a:t>
            </a:r>
          </a:p>
        </p:txBody>
      </p:sp>
    </p:spTree>
    <p:extLst>
      <p:ext uri="{BB962C8B-B14F-4D97-AF65-F5344CB8AC3E}">
        <p14:creationId xmlns:p14="http://schemas.microsoft.com/office/powerpoint/2010/main" val="231294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Timrå st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9B449"/>
      </a:accent1>
      <a:accent2>
        <a:srgbClr val="DE3831"/>
      </a:accent2>
      <a:accent3>
        <a:srgbClr val="0073CF"/>
      </a:accent3>
      <a:accent4>
        <a:srgbClr val="E9B449"/>
      </a:accent4>
      <a:accent5>
        <a:srgbClr val="DE3831"/>
      </a:accent5>
      <a:accent6>
        <a:srgbClr val="0073CF"/>
      </a:accent6>
      <a:hlink>
        <a:srgbClr val="0000FF"/>
      </a:hlink>
      <a:folHlink>
        <a:srgbClr val="800080"/>
      </a:folHlink>
    </a:clrScheme>
    <a:fontScheme name="Timrå std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</TotalTime>
  <Words>1026</Words>
  <Application>Microsoft Office PowerPoint</Application>
  <PresentationFormat>Bildspel på skärmen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Garamond</vt:lpstr>
      <vt:lpstr>Office-tema</vt:lpstr>
      <vt:lpstr>Material grupparbete  Chefsdagen 2020</vt:lpstr>
      <vt:lpstr>Vilka utmaningar möter vi i vår vardag och hur påverkar det vårt ledarskap?</vt:lpstr>
      <vt:lpstr>PowerPoint-presentation</vt:lpstr>
      <vt:lpstr>PowerPoint-presentation</vt:lpstr>
      <vt:lpstr>PowerPoint-presentation</vt:lpstr>
      <vt:lpstr>Vad behöver vi som ledare förstärka och utveckla för att möta en föränderlig värld och nya förväntningar? </vt:lpstr>
      <vt:lpstr>PowerPoint-presentation</vt:lpstr>
      <vt:lpstr>PowerPoint-presentation</vt:lpstr>
      <vt:lpstr>PowerPoint-presentation</vt:lpstr>
      <vt:lpstr> Tips på vad som kan skapa förutsättningar för oss att utvecklas som ledare i den nya välfärden?</vt:lpstr>
      <vt:lpstr>PowerPoint-presentation</vt:lpstr>
      <vt:lpstr>PowerPoint-presentation</vt:lpstr>
      <vt:lpstr>PowerPoint-presentation</vt:lpstr>
    </vt:vector>
  </TitlesOfParts>
  <Company>Timrå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 grupparbeten Chefsdagen 2020</dc:title>
  <dc:creator>Malin Hasselmalm</dc:creator>
  <cp:lastModifiedBy>Malin Hasselmalm</cp:lastModifiedBy>
  <cp:revision>2</cp:revision>
  <dcterms:created xsi:type="dcterms:W3CDTF">2020-10-13T08:08:31Z</dcterms:created>
  <dcterms:modified xsi:type="dcterms:W3CDTF">2020-10-13T08:25:37Z</dcterms:modified>
</cp:coreProperties>
</file>