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73" r:id="rId5"/>
    <p:sldId id="267" r:id="rId6"/>
    <p:sldId id="260" r:id="rId7"/>
    <p:sldId id="261" r:id="rId8"/>
    <p:sldId id="268" r:id="rId9"/>
    <p:sldId id="262" r:id="rId10"/>
    <p:sldId id="263" r:id="rId11"/>
    <p:sldId id="265" r:id="rId12"/>
    <p:sldId id="264" r:id="rId13"/>
    <p:sldId id="270" r:id="rId14"/>
    <p:sldId id="274" r:id="rId15"/>
    <p:sldId id="276" r:id="rId16"/>
    <p:sldId id="271" r:id="rId17"/>
    <p:sldId id="272" r:id="rId18"/>
    <p:sldId id="275" r:id="rId1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7093" autoAdjust="0"/>
  </p:normalViewPr>
  <p:slideViewPr>
    <p:cSldViewPr>
      <p:cViewPr varScale="1">
        <p:scale>
          <a:sx n="99" d="100"/>
          <a:sy n="99" d="100"/>
        </p:scale>
        <p:origin x="198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BD007-8452-4658-BDA4-56344474BC26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D0CF4-BE37-402E-B914-22A0CD2E0F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015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Johan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D0CF4-BE37-402E-B914-22A0CD2E0F0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7303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Pernilla</a:t>
            </a:r>
          </a:p>
          <a:p>
            <a:endParaRPr lang="sv-SE" dirty="0"/>
          </a:p>
          <a:p>
            <a:r>
              <a:rPr lang="sv-SE" dirty="0"/>
              <a:t>Konsultberoende på </a:t>
            </a:r>
            <a:r>
              <a:rPr lang="sv-SE" dirty="0" err="1"/>
              <a:t>BoF</a:t>
            </a:r>
            <a:r>
              <a:rPr lang="sv-SE" dirty="0"/>
              <a:t> längre än väntat – ett intensivt arbete under vintern har lett till egen bemanning från juni och en organisation som bedöms hållbar över tid.</a:t>
            </a:r>
          </a:p>
          <a:p>
            <a:endParaRPr lang="sv-SE" dirty="0"/>
          </a:p>
          <a:p>
            <a:r>
              <a:rPr lang="sv-SE" dirty="0"/>
              <a:t>Placeringar vuxna kopplat till missbruk har ökat jämfört med föregående år och är därför viktigt att analysera och hitta åtgärder kring.</a:t>
            </a:r>
          </a:p>
          <a:p>
            <a:endParaRPr lang="sv-SE" dirty="0"/>
          </a:p>
          <a:p>
            <a:r>
              <a:rPr lang="sv-SE" dirty="0"/>
              <a:t>Positivt dock att placeringar socialpsykiatri minskat något.</a:t>
            </a:r>
          </a:p>
          <a:p>
            <a:endParaRPr lang="sv-SE" dirty="0"/>
          </a:p>
          <a:p>
            <a:r>
              <a:rPr lang="sv-SE" dirty="0"/>
              <a:t>Det är fortsatt viktigt att utveckla möjligheter och förutsättningar för kvalitativa hemmaplanslösningar.</a:t>
            </a:r>
          </a:p>
          <a:p>
            <a:r>
              <a:rPr lang="sv-SE" dirty="0"/>
              <a:t>Vinterns utvärderingen av utvecklingsboendet visar att det inte nyttjas fullt ut samtidigt som det låser upp personal i dygnet-runt-bemanning.</a:t>
            </a:r>
          </a:p>
          <a:p>
            <a:r>
              <a:rPr lang="sv-SE" dirty="0"/>
              <a:t>Vi ser därför att en avveckling av boendet skulle frigöra personal och effektivisera verksamheten genom intensiva individstödjande uppdrag i hemmen, samtidigt som kostnader för vikarier, OB-tid och jourtid sparas.</a:t>
            </a:r>
          </a:p>
          <a:p>
            <a:endParaRPr lang="sv-S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Skyddsplaceringar kopplat till gängkriminaliteten har kostat ….., vilket inte var budgeterat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D0CF4-BE37-402E-B914-22A0CD2E0F04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08160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Johan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D0CF4-BE37-402E-B914-22A0CD2E0F04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6148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Johan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D0CF4-BE37-402E-B914-22A0CD2E0F04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39193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Johan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D0CF4-BE37-402E-B914-22A0CD2E0F04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345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Johan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D0CF4-BE37-402E-B914-22A0CD2E0F04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3235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Johan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D0CF4-BE37-402E-B914-22A0CD2E0F04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53888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Johan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D0CF4-BE37-402E-B914-22A0CD2E0F04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62524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Johan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D0CF4-BE37-402E-B914-22A0CD2E0F04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3083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Johan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D0CF4-BE37-402E-B914-22A0CD2E0F0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0724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Malin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D0CF4-BE37-402E-B914-22A0CD2E0F0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3467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Linda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D0CF4-BE37-402E-B914-22A0CD2E0F0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5617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771650" algn="l"/>
              </a:tabLst>
            </a:pPr>
            <a:r>
              <a:rPr lang="sv-SE" sz="18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Underskott för hemtjänsten ligger på tre grupper samt nattpatrullen. Underskottet beror dels på ökat brukarantal med dubbelbemanning samt schema som inte möter upp behoven.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771650" algn="l"/>
              </a:tabLst>
            </a:pPr>
            <a:r>
              <a:rPr lang="sv-SE" sz="18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Nattpatrullen har ett extra kortare nattpass som inte finns med i budget utifrån ökat behov till följd av arbetstidslagen med ändrad dygnsvila. Har även i perioder varit svårt att tillsätta frånvaro vilket genererat övertid på ordinarie personal.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771650" algn="l"/>
              </a:tabLst>
            </a:pPr>
            <a:endParaRPr lang="sv-SE" sz="1800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771650" algn="l"/>
              </a:tabLst>
            </a:pPr>
            <a:r>
              <a:rPr lang="sv-SE" sz="18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Åtgärder: Arbete med schemaläggning utifrån verksamhetensbehov samt uppföljningsmodell och bemanningshandbok för verksamheten har tagits fram och skall implementeras i verksamheten innan sommaren.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D0CF4-BE37-402E-B914-22A0CD2E0F04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5293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771650" algn="l"/>
              </a:tabLst>
            </a:pPr>
            <a:r>
              <a:rPr lang="sv-SE" sz="18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Särskild tillsyn på vård -och omsorgsboende uppgår januari-april till 1,2 mkr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771650" algn="l"/>
              </a:tabLst>
            </a:pPr>
            <a:r>
              <a:rPr lang="sv-SE" sz="18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Detta utgör en </a:t>
            </a:r>
            <a:r>
              <a:rPr lang="sv-SE" sz="180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stor del av </a:t>
            </a:r>
            <a:r>
              <a:rPr lang="sv-SE" sz="18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underskottet för vård -och omsorgsboendena samt att det gått ut mycket övertid utifrån det ökade behovet av särskild tillsyn som inte kunnat bemannas av timvikarier och ordinarier på mertid.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771650" algn="l"/>
              </a:tabLst>
            </a:pPr>
            <a:r>
              <a:rPr lang="sv-SE" sz="18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Åtgärder: Omvärldsbevakning av gemförbara kommuner har genomförts och det har resulterat i ett förslag om ett medeltal för personaltäthet inom kommunens vård -och omsorgsboenden.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D0CF4-BE37-402E-B914-22A0CD2E0F0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6166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771650" algn="l"/>
              </a:tabLst>
            </a:pPr>
            <a:r>
              <a:rPr lang="sv-SE" sz="12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Köp av extern plats för utåtagerande brukare from 8 mars vilket medför en extra kostnad på 520 000 kr fram till sista april, denna kommer att fortsätta tills annan placering i kommunens egna boende kan ske.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D0CF4-BE37-402E-B914-22A0CD2E0F04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0204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Linda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D0CF4-BE37-402E-B914-22A0CD2E0F04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3487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Linda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D0CF4-BE37-402E-B914-22A0CD2E0F04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1223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nr\AppData\Local\Microsoft\Windows\Temporary Internet Files\Content.Outlook\YZGM5U8I\ppt_sky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" t="1" b="1581"/>
          <a:stretch/>
        </p:blipFill>
        <p:spPr bwMode="auto">
          <a:xfrm>
            <a:off x="0" y="5254958"/>
            <a:ext cx="9144000" cy="160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ktangel 6" hidden="1"/>
          <p:cNvSpPr/>
          <p:nvPr userDrawn="1"/>
        </p:nvSpPr>
        <p:spPr>
          <a:xfrm>
            <a:off x="5796136" y="5589240"/>
            <a:ext cx="3240360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247007"/>
            <a:ext cx="7558608" cy="1326009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8" name="Logotyp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000" y="406800"/>
            <a:ext cx="2195889" cy="504000"/>
          </a:xfrm>
          <a:prstGeom prst="rect">
            <a:avLst/>
          </a:prstGeom>
        </p:spPr>
      </p:pic>
      <p:pic>
        <p:nvPicPr>
          <p:cNvPr id="10" name="Bård" descr="Bild 2 kopia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t="232" r="13333" b="232"/>
          <a:stretch>
            <a:fillRect/>
          </a:stretch>
        </p:blipFill>
        <p:spPr bwMode="auto">
          <a:xfrm>
            <a:off x="0" y="-3175"/>
            <a:ext cx="152400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130766"/>
            <a:ext cx="576064" cy="60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99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997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136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355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962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494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224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ård" descr="Bild 2 kopia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t="232" r="13333" b="232"/>
          <a:stretch>
            <a:fillRect/>
          </a:stretch>
        </p:blipFill>
        <p:spPr bwMode="auto">
          <a:xfrm>
            <a:off x="0" y="-3175"/>
            <a:ext cx="152400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Logotyp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000" y="6166800"/>
            <a:ext cx="2195889" cy="504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84000" y="6246000"/>
            <a:ext cx="946800" cy="475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68ACA-F563-404D-A12F-77B28FBCE9E0}" type="datetimeFigureOut">
              <a:rPr lang="sv-SE" smtClean="0"/>
              <a:t>2024-05-20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74800" y="6246000"/>
            <a:ext cx="1591200" cy="475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430800" y="6246000"/>
            <a:ext cx="1728000" cy="475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08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Tertialbokslut 2024</a:t>
            </a:r>
          </a:p>
        </p:txBody>
      </p:sp>
    </p:spTree>
    <p:extLst>
      <p:ext uri="{BB962C8B-B14F-4D97-AF65-F5344CB8AC3E}">
        <p14:creationId xmlns:p14="http://schemas.microsoft.com/office/powerpoint/2010/main" val="3683887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 verksamhet LSS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44597B3B-B796-401B-B516-74B3E7ECDC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" y="1340768"/>
            <a:ext cx="813435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872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Individ och familjeomsorgen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F6EA67DC-03E2-421C-980B-DB8BF41B0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924" y="1196752"/>
            <a:ext cx="8143875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543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 dirty="0"/>
              <a:t>Ledning och stöd</a:t>
            </a:r>
            <a:br>
              <a:rPr lang="sv-SE" dirty="0"/>
            </a:b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C0A4012-FCFA-42BB-8245-56583054D4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124744"/>
            <a:ext cx="813435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775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 dirty="0"/>
              <a:t>Ej finansierad intäkt</a:t>
            </a:r>
            <a:br>
              <a:rPr lang="sv-SE" dirty="0"/>
            </a:b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089CFB2-F778-4692-B3ED-86BD3EF1A9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52736"/>
            <a:ext cx="811530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12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 dirty="0"/>
              <a:t>Ej finansierad intäkt</a:t>
            </a:r>
            <a:br>
              <a:rPr lang="sv-SE" dirty="0"/>
            </a:br>
            <a:endParaRPr lang="sv-SE" dirty="0"/>
          </a:p>
        </p:txBody>
      </p:sp>
      <p:graphicFrame>
        <p:nvGraphicFramePr>
          <p:cNvPr id="10" name="Tabell 9">
            <a:extLst>
              <a:ext uri="{FF2B5EF4-FFF2-40B4-BE49-F238E27FC236}">
                <a16:creationId xmlns:a16="http://schemas.microsoft.com/office/drawing/2014/main" id="{61FE1C03-BF5C-45F6-8B53-51B8BDCC1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332210"/>
              </p:ext>
            </p:extLst>
          </p:nvPr>
        </p:nvGraphicFramePr>
        <p:xfrm>
          <a:off x="395536" y="1196752"/>
          <a:ext cx="8496943" cy="484433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329438">
                  <a:extLst>
                    <a:ext uri="{9D8B030D-6E8A-4147-A177-3AD203B41FA5}">
                      <a16:colId xmlns:a16="http://schemas.microsoft.com/office/drawing/2014/main" val="1709172283"/>
                    </a:ext>
                  </a:extLst>
                </a:gridCol>
                <a:gridCol w="1585712">
                  <a:extLst>
                    <a:ext uri="{9D8B030D-6E8A-4147-A177-3AD203B41FA5}">
                      <a16:colId xmlns:a16="http://schemas.microsoft.com/office/drawing/2014/main" val="1350313158"/>
                    </a:ext>
                  </a:extLst>
                </a:gridCol>
                <a:gridCol w="1390886">
                  <a:extLst>
                    <a:ext uri="{9D8B030D-6E8A-4147-A177-3AD203B41FA5}">
                      <a16:colId xmlns:a16="http://schemas.microsoft.com/office/drawing/2014/main" val="1085267526"/>
                    </a:ext>
                  </a:extLst>
                </a:gridCol>
                <a:gridCol w="3190907">
                  <a:extLst>
                    <a:ext uri="{9D8B030D-6E8A-4147-A177-3AD203B41FA5}">
                      <a16:colId xmlns:a16="http://schemas.microsoft.com/office/drawing/2014/main" val="195008822"/>
                    </a:ext>
                  </a:extLst>
                </a:gridCol>
              </a:tblGrid>
              <a:tr h="630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200" dirty="0">
                          <a:effectLst/>
                        </a:rPr>
                        <a:t>Åtgärd</a:t>
                      </a:r>
                      <a:endParaRPr lang="sv-SE" sz="12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200">
                          <a:effectLst/>
                        </a:rPr>
                        <a:t>Summa i VP 2024</a:t>
                      </a:r>
                      <a:endParaRPr lang="sv-SE" sz="12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200">
                          <a:effectLst/>
                        </a:rPr>
                        <a:t>Effekt hittills</a:t>
                      </a:r>
                      <a:endParaRPr lang="sv-SE" sz="12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200">
                          <a:effectLst/>
                        </a:rPr>
                        <a:t>Kommentar</a:t>
                      </a:r>
                      <a:endParaRPr lang="sv-SE" sz="12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2874105"/>
                  </a:ext>
                </a:extLst>
              </a:tr>
              <a:tr h="953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b="1">
                          <a:effectLst/>
                        </a:rPr>
                        <a:t>Bemanningsplanering Timecare</a:t>
                      </a:r>
                      <a:endParaRPr lang="sv-SE" sz="1800" b="1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effectLst/>
                        </a:rPr>
                        <a:t>- 4,5 mnkr</a:t>
                      </a:r>
                      <a:endParaRPr lang="sv-SE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effectLst/>
                        </a:rPr>
                        <a:t>- 1,9 mnkr i prognos</a:t>
                      </a:r>
                      <a:endParaRPr lang="sv-SE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effectLst/>
                        </a:rPr>
                        <a:t>Effekt kan ses först från hösten 2024 då effekterna av nya scheman slår igenom.</a:t>
                      </a:r>
                      <a:endParaRPr lang="sv-SE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51656"/>
                  </a:ext>
                </a:extLst>
              </a:tr>
              <a:tr h="1276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b="1" dirty="0">
                          <a:effectLst/>
                        </a:rPr>
                        <a:t>Inköpsorganisation</a:t>
                      </a:r>
                      <a:endParaRPr lang="sv-SE" sz="1800" b="1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effectLst/>
                        </a:rPr>
                        <a:t>- 6 mnkr</a:t>
                      </a:r>
                      <a:endParaRPr lang="sv-SE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effectLst/>
                        </a:rPr>
                        <a:t>0 kr</a:t>
                      </a:r>
                      <a:endParaRPr lang="sv-SE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effectLst/>
                        </a:rPr>
                        <a:t>Inväntar utbildning samt åtgärder från kommunledningskontoret. Bedömningen är att ingen effekt kommer synas för 2024.</a:t>
                      </a:r>
                      <a:endParaRPr lang="sv-SE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3907751"/>
                  </a:ext>
                </a:extLst>
              </a:tr>
              <a:tr h="630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b="1">
                          <a:effectLst/>
                        </a:rPr>
                        <a:t>Riktade statsbidrag äldreomsorg</a:t>
                      </a:r>
                      <a:endParaRPr lang="sv-SE" sz="1800" b="1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effectLst/>
                        </a:rPr>
                        <a:t>- 7.2 mnkr</a:t>
                      </a:r>
                      <a:endParaRPr lang="sv-SE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effectLst/>
                        </a:rPr>
                        <a:t>- 7,4 mnkr</a:t>
                      </a:r>
                      <a:endParaRPr lang="sv-SE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effectLst/>
                        </a:rPr>
                        <a:t>Statsbidraget är rekvirerat och utbetalt.</a:t>
                      </a:r>
                      <a:endParaRPr lang="sv-SE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8927994"/>
                  </a:ext>
                </a:extLst>
              </a:tr>
              <a:tr h="1045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b="1" dirty="0">
                          <a:effectLst/>
                        </a:rPr>
                        <a:t>Organisation personlig assistans</a:t>
                      </a:r>
                      <a:endParaRPr lang="sv-SE" sz="1800" b="1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effectLst/>
                        </a:rPr>
                        <a:t>- 2 mnkr</a:t>
                      </a:r>
                      <a:endParaRPr lang="sv-SE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effectLst/>
                        </a:rPr>
                        <a:t>0 kr</a:t>
                      </a:r>
                      <a:endParaRPr lang="sv-SE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effectLst/>
                        </a:rPr>
                        <a:t>Beslut i socialnämnden att ej gå vidare med externa utförare personlig assistans. </a:t>
                      </a:r>
                      <a:endParaRPr lang="sv-SE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4398805"/>
                  </a:ext>
                </a:extLst>
              </a:tr>
              <a:tr h="307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b="1">
                          <a:effectLst/>
                        </a:rPr>
                        <a:t>Total</a:t>
                      </a:r>
                      <a:endParaRPr lang="sv-SE" sz="1800" b="1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b="1">
                          <a:effectLst/>
                        </a:rPr>
                        <a:t>- 19,7 mnkr</a:t>
                      </a:r>
                      <a:endParaRPr lang="sv-SE" sz="1800" b="1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b="1" dirty="0">
                          <a:effectLst/>
                        </a:rPr>
                        <a:t>- 9,3 mnkr</a:t>
                      </a:r>
                      <a:endParaRPr lang="sv-SE" sz="1800" b="1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effectLst/>
                        </a:rPr>
                        <a:t> </a:t>
                      </a:r>
                      <a:endParaRPr lang="sv-SE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6962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215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 dirty="0"/>
              <a:t>Ej finansierad intäkt</a:t>
            </a:r>
            <a:br>
              <a:rPr lang="sv-SE" dirty="0"/>
            </a:br>
            <a:endParaRPr lang="sv-SE" dirty="0"/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EE1BAF8F-4CD5-4B32-9473-A4DF61799A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135293"/>
              </p:ext>
            </p:extLst>
          </p:nvPr>
        </p:nvGraphicFramePr>
        <p:xfrm>
          <a:off x="457200" y="1268760"/>
          <a:ext cx="8075239" cy="4464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1413">
                  <a:extLst>
                    <a:ext uri="{9D8B030D-6E8A-4147-A177-3AD203B41FA5}">
                      <a16:colId xmlns:a16="http://schemas.microsoft.com/office/drawing/2014/main" val="3034814552"/>
                    </a:ext>
                  </a:extLst>
                </a:gridCol>
                <a:gridCol w="2691413">
                  <a:extLst>
                    <a:ext uri="{9D8B030D-6E8A-4147-A177-3AD203B41FA5}">
                      <a16:colId xmlns:a16="http://schemas.microsoft.com/office/drawing/2014/main" val="2297517760"/>
                    </a:ext>
                  </a:extLst>
                </a:gridCol>
                <a:gridCol w="2692413">
                  <a:extLst>
                    <a:ext uri="{9D8B030D-6E8A-4147-A177-3AD203B41FA5}">
                      <a16:colId xmlns:a16="http://schemas.microsoft.com/office/drawing/2014/main" val="3799142459"/>
                    </a:ext>
                  </a:extLst>
                </a:gridCol>
              </a:tblGrid>
              <a:tr h="363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Åtgärd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Status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chemeClr val="tx1"/>
                          </a:solidFill>
                          <a:effectLst/>
                        </a:rPr>
                        <a:t>Effekt 2024</a:t>
                      </a:r>
                      <a:endParaRPr lang="sv-SE" sz="18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3786673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Utredning städ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effectLst/>
                        </a:rPr>
                        <a:t>Klar och presenterad i SN. Ger ingen effektivisering. </a:t>
                      </a:r>
                      <a:endParaRPr lang="sv-SE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effectLst/>
                        </a:rPr>
                        <a:t>0 kr</a:t>
                      </a:r>
                      <a:endParaRPr lang="sv-SE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9870654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Intensivt hemrehabteam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effectLst/>
                        </a:rPr>
                        <a:t>Pågår</a:t>
                      </a:r>
                      <a:endParaRPr lang="sv-SE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effectLst/>
                        </a:rPr>
                        <a:t>Presenteras i delårsrapport</a:t>
                      </a:r>
                      <a:endParaRPr lang="sv-SE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730689"/>
                  </a:ext>
                </a:extLst>
              </a:tr>
              <a:tr h="1124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Uppstart mindre SÄBO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effectLst/>
                        </a:rPr>
                        <a:t>Inväntar KoT för ombyggnation av lokal Örnen.</a:t>
                      </a:r>
                      <a:endParaRPr lang="sv-SE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effectLst/>
                        </a:rPr>
                        <a:t>- kr</a:t>
                      </a:r>
                      <a:endParaRPr lang="sv-SE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8947507"/>
                  </a:ext>
                </a:extLst>
              </a:tr>
              <a:tr h="363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chemeClr val="tx1"/>
                          </a:solidFill>
                          <a:effectLst/>
                        </a:rPr>
                        <a:t>Läkemedelsrobotar</a:t>
                      </a:r>
                      <a:endParaRPr lang="sv-SE" sz="18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effectLst/>
                        </a:rPr>
                        <a:t>Pågår</a:t>
                      </a:r>
                      <a:endParaRPr lang="sv-SE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effectLst/>
                        </a:rPr>
                        <a:t>Presenteras i delårsrapport</a:t>
                      </a:r>
                      <a:endParaRPr lang="sv-SE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7237063"/>
                  </a:ext>
                </a:extLst>
              </a:tr>
              <a:tr h="1124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chemeClr val="tx1"/>
                          </a:solidFill>
                          <a:effectLst/>
                        </a:rPr>
                        <a:t>Egenavgifter IFO</a:t>
                      </a:r>
                      <a:endParaRPr lang="sv-SE" sz="18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effectLst/>
                        </a:rPr>
                        <a:t>Beslutad i SN, införs Q3 2024. Beräknas ge effekt först 2025.</a:t>
                      </a:r>
                      <a:endParaRPr lang="sv-SE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effectLst/>
                        </a:rPr>
                        <a:t>0 kr</a:t>
                      </a:r>
                      <a:endParaRPr lang="sv-SE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5303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494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 dirty="0"/>
              <a:t>Politisk verksamhet</a:t>
            </a:r>
            <a:br>
              <a:rPr lang="sv-SE" dirty="0"/>
            </a:b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BA6DE39-3D9D-406B-B1F6-3EF60517A7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847" y="1052736"/>
            <a:ext cx="813435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138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 dirty="0"/>
              <a:t>Investeringar </a:t>
            </a:r>
            <a:r>
              <a:rPr lang="sv-SE" sz="4000" dirty="0" err="1"/>
              <a:t>soc</a:t>
            </a:r>
            <a:br>
              <a:rPr lang="sv-SE" dirty="0"/>
            </a:b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1071B9A-DE58-4B2E-AAD0-BFC14B7246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417638"/>
            <a:ext cx="4772025" cy="1419225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6A5E3F9F-46C1-4337-989A-8BA8095EABCC}"/>
              </a:ext>
            </a:extLst>
          </p:cNvPr>
          <p:cNvSpPr txBox="1"/>
          <p:nvPr/>
        </p:nvSpPr>
        <p:spPr>
          <a:xfrm>
            <a:off x="899592" y="3501008"/>
            <a:ext cx="59766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Hittills genomförda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Ombyggnation dagvården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Brandlarm LSS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r>
              <a:rPr lang="sv-SE" dirty="0"/>
              <a:t>Planerade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IT-struktur SÄBO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Inventarier, sängar</a:t>
            </a:r>
          </a:p>
        </p:txBody>
      </p:sp>
    </p:spTree>
    <p:extLst>
      <p:ext uri="{BB962C8B-B14F-4D97-AF65-F5344CB8AC3E}">
        <p14:creationId xmlns:p14="http://schemas.microsoft.com/office/powerpoint/2010/main" val="210954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 dirty="0"/>
              <a:t>Förslag till beslut</a:t>
            </a:r>
            <a:br>
              <a:rPr lang="sv-SE" dirty="0"/>
            </a:br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E7D09634-A007-4838-975B-8E53B712AD34}"/>
              </a:ext>
            </a:extLst>
          </p:cNvPr>
          <p:cNvSpPr txBox="1"/>
          <p:nvPr/>
        </p:nvSpPr>
        <p:spPr>
          <a:xfrm>
            <a:off x="457200" y="1268760"/>
            <a:ext cx="8003232" cy="3615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sv-SE" sz="20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Godkänna Fyramånadersrapport 2024 Socialnämnden.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sv-SE" sz="20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Godkänna ekonomiska periodrapporter per mars och april.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sv-SE" sz="20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Godkänna volymrapport per april.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sv-SE" sz="20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Uppdra till förvaltningschef att utreda samt presentera eventuella åtgärder för placeringar inom vuxenenheten IFO. Utredning redovisas vid socialnämnden i oktober.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sv-SE" sz="20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Uppdra till förvaltningschef att inleda en avveckling av utvecklingsboendet.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sv-SE" sz="20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Uppdra till förvaltningschef att i samband med periodrapporten för maj följa upp den fördjupade analys som gjorts i fyramånadersrapporten vid socialnämnden i juni. </a:t>
            </a:r>
          </a:p>
        </p:txBody>
      </p:sp>
    </p:spTree>
    <p:extLst>
      <p:ext uri="{BB962C8B-B14F-4D97-AF65-F5344CB8AC3E}">
        <p14:creationId xmlns:p14="http://schemas.microsoft.com/office/powerpoint/2010/main" val="114572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Resultat januari-april 2024 (tkr)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450841" y="3573016"/>
            <a:ext cx="81472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Periodresultat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Underskottet på -25 483 tkr på perioden.</a:t>
            </a:r>
          </a:p>
          <a:p>
            <a:r>
              <a:rPr lang="sv-SE" sz="1600" b="1" dirty="0"/>
              <a:t>Prognos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Inför budgetåret beräknade vi en prognos om -63.7 mnkr mot rambudget från KF.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Åtgärder vidtagna enligt VP och budget 2024 men ej tillräcklig effekt för att möta tillkommande kostnader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Beräknad helårsprognos -59 834 tkr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</p:txBody>
      </p:sp>
      <p:graphicFrame>
        <p:nvGraphicFramePr>
          <p:cNvPr id="7" name="Platshållare för innehåll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41816537"/>
              </p:ext>
            </p:extLst>
          </p:nvPr>
        </p:nvGraphicFramePr>
        <p:xfrm>
          <a:off x="457200" y="1196752"/>
          <a:ext cx="8075240" cy="2292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215">
                  <a:extLst>
                    <a:ext uri="{9D8B030D-6E8A-4147-A177-3AD203B41FA5}">
                      <a16:colId xmlns:a16="http://schemas.microsoft.com/office/drawing/2014/main" val="4043868146"/>
                    </a:ext>
                  </a:extLst>
                </a:gridCol>
                <a:gridCol w="1613416">
                  <a:extLst>
                    <a:ext uri="{9D8B030D-6E8A-4147-A177-3AD203B41FA5}">
                      <a16:colId xmlns:a16="http://schemas.microsoft.com/office/drawing/2014/main" val="712343794"/>
                    </a:ext>
                  </a:extLst>
                </a:gridCol>
                <a:gridCol w="1663013">
                  <a:extLst>
                    <a:ext uri="{9D8B030D-6E8A-4147-A177-3AD203B41FA5}">
                      <a16:colId xmlns:a16="http://schemas.microsoft.com/office/drawing/2014/main" val="2874016353"/>
                    </a:ext>
                  </a:extLst>
                </a:gridCol>
                <a:gridCol w="1580298">
                  <a:extLst>
                    <a:ext uri="{9D8B030D-6E8A-4147-A177-3AD203B41FA5}">
                      <a16:colId xmlns:a16="http://schemas.microsoft.com/office/drawing/2014/main" val="1898690863"/>
                    </a:ext>
                  </a:extLst>
                </a:gridCol>
                <a:gridCol w="1580298">
                  <a:extLst>
                    <a:ext uri="{9D8B030D-6E8A-4147-A177-3AD203B41FA5}">
                      <a16:colId xmlns:a16="http://schemas.microsoft.com/office/drawing/2014/main" val="9383776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Budget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Utfall</a:t>
                      </a:r>
                      <a:r>
                        <a:rPr lang="sv-SE" baseline="0" dirty="0"/>
                        <a:t> period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Avvikelse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>
                          <a:solidFill>
                            <a:schemeClr val="bg1"/>
                          </a:solidFill>
                        </a:rPr>
                        <a:t>Prognos</a:t>
                      </a:r>
                      <a:r>
                        <a:rPr lang="sv-SE" baseline="0" dirty="0">
                          <a:solidFill>
                            <a:schemeClr val="bg1"/>
                          </a:solidFill>
                        </a:rPr>
                        <a:t> avvikelse helår</a:t>
                      </a:r>
                    </a:p>
                    <a:p>
                      <a:pPr algn="r"/>
                      <a:endParaRPr lang="sv-S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335795"/>
                  </a:ext>
                </a:extLst>
              </a:tr>
              <a:tr h="335433">
                <a:tc>
                  <a:txBody>
                    <a:bodyPr/>
                    <a:lstStyle/>
                    <a:p>
                      <a:r>
                        <a:rPr lang="sv-SE" dirty="0"/>
                        <a:t>Intäkter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46 741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28 580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-18 161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-49 579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7872429"/>
                  </a:ext>
                </a:extLst>
              </a:tr>
              <a:tr h="317728">
                <a:tc>
                  <a:txBody>
                    <a:bodyPr/>
                    <a:lstStyle/>
                    <a:p>
                      <a:r>
                        <a:rPr lang="sv-SE" dirty="0"/>
                        <a:t>Kostnader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-221 683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-229 005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-7 322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-10 255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2765535"/>
                  </a:ext>
                </a:extLst>
              </a:tr>
              <a:tr h="372576">
                <a:tc>
                  <a:txBody>
                    <a:bodyPr/>
                    <a:lstStyle/>
                    <a:p>
                      <a:r>
                        <a:rPr lang="sv-SE" b="1" dirty="0"/>
                        <a:t>Nettokostnad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-174 942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-200 425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-25 483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-59 834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8384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56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Tillkommande kostnader</a:t>
            </a:r>
          </a:p>
        </p:txBody>
      </p:sp>
      <p:graphicFrame>
        <p:nvGraphicFramePr>
          <p:cNvPr id="7" name="Platshållare för innehåll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82322962"/>
              </p:ext>
            </p:extLst>
          </p:nvPr>
        </p:nvGraphicFramePr>
        <p:xfrm>
          <a:off x="457200" y="1340769"/>
          <a:ext cx="8003232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616">
                  <a:extLst>
                    <a:ext uri="{9D8B030D-6E8A-4147-A177-3AD203B41FA5}">
                      <a16:colId xmlns:a16="http://schemas.microsoft.com/office/drawing/2014/main" val="4043868146"/>
                    </a:ext>
                  </a:extLst>
                </a:gridCol>
                <a:gridCol w="4001616">
                  <a:extLst>
                    <a:ext uri="{9D8B030D-6E8A-4147-A177-3AD203B41FA5}">
                      <a16:colId xmlns:a16="http://schemas.microsoft.com/office/drawing/2014/main" val="712343794"/>
                    </a:ext>
                  </a:extLst>
                </a:gridCol>
              </a:tblGrid>
              <a:tr h="618298">
                <a:tc>
                  <a:txBody>
                    <a:bodyPr/>
                    <a:lstStyle/>
                    <a:p>
                      <a:r>
                        <a:rPr lang="sv-SE" dirty="0"/>
                        <a:t>Tillkommande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dirty="0"/>
                        <a:t>Summa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335795"/>
                  </a:ext>
                </a:extLst>
              </a:tr>
              <a:tr h="539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b="1" dirty="0"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Extern placering Äldreomsorg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- 1400 tkr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7872429"/>
                  </a:ext>
                </a:extLst>
              </a:tr>
              <a:tr h="539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b="1"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Extern placering LSS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- 2700 tkr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0877212"/>
                  </a:ext>
                </a:extLst>
              </a:tr>
              <a:tr h="539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b="1"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Lönerevision kommunal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- 475 tkr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304124"/>
                  </a:ext>
                </a:extLst>
              </a:tr>
              <a:tr h="539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b="1"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Konsulentstödda familjehem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- 1000 tkr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2396556"/>
                  </a:ext>
                </a:extLst>
              </a:tr>
              <a:tr h="539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b="1"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Skyddsplacering gängkriminalitet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- 3100 tkr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3234050"/>
                  </a:ext>
                </a:extLst>
              </a:tr>
              <a:tr h="539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b="1" dirty="0"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Förberedelse blockad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Redovisas i delårsrapporten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7455715"/>
                  </a:ext>
                </a:extLst>
              </a:tr>
              <a:tr h="539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b="1"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sv-SE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b="1" dirty="0"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- 8675 tkr</a:t>
                      </a:r>
                      <a:endParaRPr lang="sv-SE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771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61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Hälso och sjukvård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B33D747A-7B5D-40E5-95CB-05F387E92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17638"/>
            <a:ext cx="814387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987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Bistånd- avgiftshandläggare, övrigt stöd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15D99B7-85B1-4014-8686-0FE03F4842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25" y="1407240"/>
            <a:ext cx="81343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501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866726"/>
          </a:xfrm>
        </p:spPr>
        <p:txBody>
          <a:bodyPr>
            <a:normAutofit/>
          </a:bodyPr>
          <a:lstStyle/>
          <a:p>
            <a:r>
              <a:rPr lang="sv-SE" sz="2800" dirty="0"/>
              <a:t>Äldreomsorg Hemtjänst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F61FECF2-5906-48B3-BA7D-E9356E11DC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141" y="1268760"/>
            <a:ext cx="813435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068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Äldreomsorg Särskilt boende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AD9257F-C10F-4D20-B042-A02BBC8FC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841" y="1417638"/>
            <a:ext cx="815340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188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ÄO – Korttids, daglig </a:t>
            </a:r>
            <a:r>
              <a:rPr lang="sv-SE" dirty="0" err="1"/>
              <a:t>vht</a:t>
            </a:r>
            <a:r>
              <a:rPr lang="sv-SE" dirty="0"/>
              <a:t> och med. färdig</a:t>
            </a:r>
            <a:br>
              <a:rPr lang="sv-SE" dirty="0"/>
            </a:b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339BF29-DC3E-4577-B3B7-D19CEFA962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936" y="1124744"/>
            <a:ext cx="812482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660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LSS/SFB Personlig assistans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85F1D3C-402D-4787-BD31-3F817BEFCF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402971"/>
            <a:ext cx="815340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663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Timrå st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9B449"/>
      </a:accent1>
      <a:accent2>
        <a:srgbClr val="DE3831"/>
      </a:accent2>
      <a:accent3>
        <a:srgbClr val="0073CF"/>
      </a:accent3>
      <a:accent4>
        <a:srgbClr val="E9B449"/>
      </a:accent4>
      <a:accent5>
        <a:srgbClr val="DE3831"/>
      </a:accent5>
      <a:accent6>
        <a:srgbClr val="0073CF"/>
      </a:accent6>
      <a:hlink>
        <a:srgbClr val="0000FF"/>
      </a:hlink>
      <a:folHlink>
        <a:srgbClr val="800080"/>
      </a:folHlink>
    </a:clrScheme>
    <a:fontScheme name="Timrå std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1610</TotalTime>
  <Words>817</Words>
  <Application>Microsoft Office PowerPoint</Application>
  <PresentationFormat>Bildspel på skärmen (4:3)</PresentationFormat>
  <Paragraphs>165</Paragraphs>
  <Slides>18</Slides>
  <Notes>17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2" baseType="lpstr">
      <vt:lpstr>Arial</vt:lpstr>
      <vt:lpstr>Calibri</vt:lpstr>
      <vt:lpstr>Garamond</vt:lpstr>
      <vt:lpstr>Office-tema</vt:lpstr>
      <vt:lpstr>Tertialbokslut 2024</vt:lpstr>
      <vt:lpstr>Resultat januari-april 2024 (tkr)</vt:lpstr>
      <vt:lpstr>Tillkommande kostnader</vt:lpstr>
      <vt:lpstr>Hälso och sjukvård</vt:lpstr>
      <vt:lpstr>Bistånd- avgiftshandläggare, övrigt stöd </vt:lpstr>
      <vt:lpstr>Äldreomsorg Hemtjänst</vt:lpstr>
      <vt:lpstr>Äldreomsorg Särskilt boende</vt:lpstr>
      <vt:lpstr>ÄO – Korttids, daglig vht och med. färdig </vt:lpstr>
      <vt:lpstr>LSS/SFB Personlig assistans</vt:lpstr>
      <vt:lpstr>Övrig verksamhet LSS</vt:lpstr>
      <vt:lpstr>Individ och familjeomsorgen</vt:lpstr>
      <vt:lpstr>Ledning och stöd </vt:lpstr>
      <vt:lpstr>Ej finansierad intäkt </vt:lpstr>
      <vt:lpstr>Ej finansierad intäkt </vt:lpstr>
      <vt:lpstr>Ej finansierad intäkt </vt:lpstr>
      <vt:lpstr>Politisk verksamhet </vt:lpstr>
      <vt:lpstr>Investeringar soc </vt:lpstr>
      <vt:lpstr>Förslag till beslut </vt:lpstr>
    </vt:vector>
  </TitlesOfParts>
  <Company>Timrå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Årsbokslut 2020</dc:title>
  <dc:creator>Agnesa Shala</dc:creator>
  <cp:lastModifiedBy>Marie Backlund</cp:lastModifiedBy>
  <cp:revision>140</cp:revision>
  <dcterms:created xsi:type="dcterms:W3CDTF">2021-02-09T08:51:38Z</dcterms:created>
  <dcterms:modified xsi:type="dcterms:W3CDTF">2024-05-20T14:03:22Z</dcterms:modified>
</cp:coreProperties>
</file>