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9" r:id="rId3"/>
    <p:sldId id="261" r:id="rId4"/>
    <p:sldId id="262" r:id="rId5"/>
    <p:sldId id="263" r:id="rId6"/>
    <p:sldId id="265" r:id="rId7"/>
    <p:sldId id="264" r:id="rId8"/>
    <p:sldId id="266" r:id="rId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6604" autoAdjust="0"/>
  </p:normalViewPr>
  <p:slideViewPr>
    <p:cSldViewPr>
      <p:cViewPr varScale="1">
        <p:scale>
          <a:sx n="65" d="100"/>
          <a:sy n="65" d="100"/>
        </p:scale>
        <p:origin x="112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9B6D49-F90C-4538-936A-BF630EDD55CF}" type="datetimeFigureOut">
              <a:rPr lang="sv-SE" smtClean="0"/>
              <a:t>2024-05-16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BCF456-464D-4360-9E68-E3545F9FA316}" type="slidenum">
              <a:rPr lang="sv-SE" smtClean="0"/>
              <a:t>‹#›</a:t>
            </a:fld>
            <a:endParaRPr lang="sv-SE"/>
          </a:p>
        </p:txBody>
      </p:sp>
    </p:spTree>
    <p:extLst>
      <p:ext uri="{BB962C8B-B14F-4D97-AF65-F5344CB8AC3E}">
        <p14:creationId xmlns:p14="http://schemas.microsoft.com/office/powerpoint/2010/main" val="3570985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9BCF456-464D-4360-9E68-E3545F9FA316}" type="slidenum">
              <a:rPr lang="sv-SE" smtClean="0"/>
              <a:t>2</a:t>
            </a:fld>
            <a:endParaRPr lang="sv-SE"/>
          </a:p>
        </p:txBody>
      </p:sp>
    </p:spTree>
    <p:extLst>
      <p:ext uri="{BB962C8B-B14F-4D97-AF65-F5344CB8AC3E}">
        <p14:creationId xmlns:p14="http://schemas.microsoft.com/office/powerpoint/2010/main" val="3856539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Resterande medel: Överenskommelsen omfattar 2024 </a:t>
            </a:r>
            <a:r>
              <a:rPr lang="sv-SE" b="1" dirty="0"/>
              <a:t>totalt 3 430 250 000 kronor </a:t>
            </a:r>
            <a:r>
              <a:rPr lang="sv-SE" dirty="0">
                <a:sym typeface="Wingdings" panose="05000000000000000000" pitchFamily="2" charset="2"/>
              </a:rPr>
              <a:t> mindre än en fjärdedel går till samtliga 290 kommuner i Sverige</a:t>
            </a:r>
            <a:endParaRPr lang="sv-SE" dirty="0"/>
          </a:p>
        </p:txBody>
      </p:sp>
      <p:sp>
        <p:nvSpPr>
          <p:cNvPr id="4" name="Platshållare för bildnummer 3"/>
          <p:cNvSpPr>
            <a:spLocks noGrp="1"/>
          </p:cNvSpPr>
          <p:nvPr>
            <p:ph type="sldNum" sz="quarter" idx="5"/>
          </p:nvPr>
        </p:nvSpPr>
        <p:spPr/>
        <p:txBody>
          <a:bodyPr/>
          <a:lstStyle/>
          <a:p>
            <a:fld id="{F9BCF456-464D-4360-9E68-E3545F9FA316}" type="slidenum">
              <a:rPr lang="sv-SE" smtClean="0"/>
              <a:t>3</a:t>
            </a:fld>
            <a:endParaRPr lang="sv-SE"/>
          </a:p>
        </p:txBody>
      </p:sp>
    </p:spTree>
    <p:extLst>
      <p:ext uri="{BB962C8B-B14F-4D97-AF65-F5344CB8AC3E}">
        <p14:creationId xmlns:p14="http://schemas.microsoft.com/office/powerpoint/2010/main" val="2426764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9BCF456-464D-4360-9E68-E3545F9FA316}" type="slidenum">
              <a:rPr lang="sv-SE" smtClean="0"/>
              <a:t>4</a:t>
            </a:fld>
            <a:endParaRPr lang="sv-SE"/>
          </a:p>
        </p:txBody>
      </p:sp>
    </p:spTree>
    <p:extLst>
      <p:ext uri="{BB962C8B-B14F-4D97-AF65-F5344CB8AC3E}">
        <p14:creationId xmlns:p14="http://schemas.microsoft.com/office/powerpoint/2010/main" val="692311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err="1"/>
              <a:t>BarnSäkert</a:t>
            </a:r>
            <a:r>
              <a:rPr lang="sv-SE" b="1" dirty="0"/>
              <a:t>: </a:t>
            </a:r>
            <a:r>
              <a:rPr lang="sv-SE" b="0" dirty="0"/>
              <a:t>se nästa bild</a:t>
            </a:r>
          </a:p>
          <a:p>
            <a:r>
              <a:rPr lang="sv-SE" b="1" dirty="0"/>
              <a:t>Digitala tillsynsbesök: </a:t>
            </a:r>
            <a:r>
              <a:rPr lang="sv-SE" b="0" dirty="0"/>
              <a:t>utrustningen är på plats och vi fortsätter koppla utrustningen till rätt brukare </a:t>
            </a:r>
          </a:p>
          <a:p>
            <a:r>
              <a:rPr lang="sv-SE" b="1" dirty="0"/>
              <a:t>TUFF: </a:t>
            </a:r>
            <a:r>
              <a:rPr lang="sv-SE" b="0" dirty="0"/>
              <a:t>har kommit igång med två grupper efter räddningstjänstens flytt</a:t>
            </a:r>
          </a:p>
          <a:p>
            <a:r>
              <a:rPr lang="sv-SE" b="1" dirty="0" err="1"/>
              <a:t>Digifysen</a:t>
            </a:r>
            <a:r>
              <a:rPr lang="sv-SE" b="1" dirty="0"/>
              <a:t>: </a:t>
            </a:r>
            <a:r>
              <a:rPr lang="sv-SE" b="0" dirty="0"/>
              <a:t>medel oklart</a:t>
            </a:r>
          </a:p>
          <a:p>
            <a:r>
              <a:rPr lang="sv-SE" b="1" dirty="0"/>
              <a:t>”Ett gott liv som äldre”: </a:t>
            </a:r>
            <a:r>
              <a:rPr lang="sv-SE" b="0" dirty="0"/>
              <a:t>SPF workshop; workshop ensamhet; möte med </a:t>
            </a:r>
            <a:r>
              <a:rPr lang="sv-SE" b="0" dirty="0" err="1"/>
              <a:t>premicare</a:t>
            </a:r>
            <a:r>
              <a:rPr lang="sv-SE" b="0" dirty="0"/>
              <a:t> kring demens, för att medborgare söker vård i tid (skam och okunskap)</a:t>
            </a:r>
          </a:p>
          <a:p>
            <a:endParaRPr lang="sv-SE" b="0" dirty="0"/>
          </a:p>
          <a:p>
            <a:endParaRPr lang="sv-SE" b="1" dirty="0"/>
          </a:p>
        </p:txBody>
      </p:sp>
      <p:sp>
        <p:nvSpPr>
          <p:cNvPr id="4" name="Platshållare för bildnummer 3"/>
          <p:cNvSpPr>
            <a:spLocks noGrp="1"/>
          </p:cNvSpPr>
          <p:nvPr>
            <p:ph type="sldNum" sz="quarter" idx="5"/>
          </p:nvPr>
        </p:nvSpPr>
        <p:spPr/>
        <p:txBody>
          <a:bodyPr/>
          <a:lstStyle/>
          <a:p>
            <a:fld id="{F9BCF456-464D-4360-9E68-E3545F9FA316}" type="slidenum">
              <a:rPr lang="sv-SE" smtClean="0"/>
              <a:t>5</a:t>
            </a:fld>
            <a:endParaRPr lang="sv-SE"/>
          </a:p>
        </p:txBody>
      </p:sp>
    </p:spTree>
    <p:extLst>
      <p:ext uri="{BB962C8B-B14F-4D97-AF65-F5344CB8AC3E}">
        <p14:creationId xmlns:p14="http://schemas.microsoft.com/office/powerpoint/2010/main" val="2501076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err="1">
                <a:solidFill>
                  <a:srgbClr val="000000"/>
                </a:solidFill>
                <a:effectLst/>
                <a:latin typeface="Verdana" panose="020B0604030504040204" pitchFamily="34" charset="0"/>
                <a:ea typeface="Verdana" panose="020B0604030504040204" pitchFamily="34" charset="0"/>
                <a:cs typeface="Calibri" panose="020F0502020204030204" pitchFamily="34" charset="0"/>
              </a:rPr>
              <a:t>BarnSäkert</a:t>
            </a:r>
            <a:r>
              <a:rPr lang="sv-SE" sz="18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 är ett uppdrag inom barnhälsovården som snart alla kommuner i länet ingår i, </a:t>
            </a:r>
            <a:r>
              <a:rPr lang="sv-SE" sz="1800" b="1"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Timrå kommun har varit aktiv i uppdraget i ett år</a:t>
            </a:r>
            <a:r>
              <a:rPr lang="sv-SE" sz="18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 </a:t>
            </a:r>
          </a:p>
          <a:p>
            <a:r>
              <a:rPr lang="sv-SE" sz="1800" b="1"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Uppdraget syftar till att uppmärksamma riskfaktorer i barnens uppväxtmiljö och lotsa till rätt stöd och hjälp</a:t>
            </a:r>
            <a:r>
              <a:rPr lang="sv-SE" sz="18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 detta genom att BHV-sjuksköterskorna lämnar ett frågeformulär till alla föräldrar vid varje besök och sedan har dialoger om det som uppmärksammats. </a:t>
            </a:r>
          </a:p>
          <a:p>
            <a:r>
              <a:rPr lang="sv-SE" sz="18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Då </a:t>
            </a:r>
            <a:r>
              <a:rPr lang="sv-SE" sz="1800" b="1"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detta är ett samarbete mellan barnhälsovården och socialtjänstens förebyggande verksamhet</a:t>
            </a:r>
            <a:r>
              <a:rPr lang="sv-SE" sz="18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 där barnhälsovården arbetar tillsammans med kommunens familjebehandlare, förs dialoger mellan instanserna efter att något uppmärksammats för att erbjuda familjer hjälp och stöd vid behov. </a:t>
            </a:r>
            <a:r>
              <a:rPr lang="sv-SE" sz="1800" b="1"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Stöd kan erbjudas genom gemensamma hembesök, gemensamma möten på BVC eller att familjebehandlare har egen kontakt med familjer</a:t>
            </a:r>
            <a:r>
              <a:rPr lang="sv-SE" sz="18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a:t>
            </a:r>
            <a:endParaRPr lang="sv-SE" sz="1800" dirty="0">
              <a:effectLst/>
              <a:latin typeface="Verdana" panose="020B0604030504040204" pitchFamily="34" charset="0"/>
              <a:ea typeface="Verdana" panose="020B0604030504040204" pitchFamily="34" charset="0"/>
              <a:cs typeface="Calibri" panose="020F0502020204030204" pitchFamily="34" charset="0"/>
            </a:endParaRPr>
          </a:p>
          <a:p>
            <a:r>
              <a:rPr lang="sv-SE" sz="18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 </a:t>
            </a:r>
            <a:endParaRPr lang="sv-SE" sz="1800" dirty="0">
              <a:effectLst/>
              <a:latin typeface="Verdana" panose="020B0604030504040204" pitchFamily="34" charset="0"/>
              <a:ea typeface="Verdana" panose="020B0604030504040204" pitchFamily="34" charset="0"/>
              <a:cs typeface="Calibri" panose="020F0502020204030204" pitchFamily="34" charset="0"/>
            </a:endParaRPr>
          </a:p>
          <a:p>
            <a:r>
              <a:rPr lang="sv-SE" sz="1800" b="1"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Genom arbetet med </a:t>
            </a:r>
            <a:r>
              <a:rPr lang="sv-SE" sz="1800" b="1" dirty="0" err="1">
                <a:solidFill>
                  <a:srgbClr val="000000"/>
                </a:solidFill>
                <a:effectLst/>
                <a:latin typeface="Verdana" panose="020B0604030504040204" pitchFamily="34" charset="0"/>
                <a:ea typeface="Verdana" panose="020B0604030504040204" pitchFamily="34" charset="0"/>
                <a:cs typeface="Calibri" panose="020F0502020204030204" pitchFamily="34" charset="0"/>
              </a:rPr>
              <a:t>BarnSäkert</a:t>
            </a:r>
            <a:r>
              <a:rPr lang="sv-SE" sz="1800" b="1"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 hålls samverkansmöten mellan BHV och familjebehandlare varannan vecka eller vid behov</a:t>
            </a:r>
            <a:r>
              <a:rPr lang="sv-SE" sz="18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 </a:t>
            </a:r>
            <a:r>
              <a:rPr lang="sv-SE" sz="1800" b="1"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där skapas kollegiala relationer </a:t>
            </a:r>
            <a:r>
              <a:rPr lang="sv-SE" sz="18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som </a:t>
            </a:r>
            <a:r>
              <a:rPr lang="sv-SE" sz="1800" b="1"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ökar vår kunskap</a:t>
            </a:r>
            <a:r>
              <a:rPr lang="sv-SE" sz="18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 och förståelse för varandras yrkesroller </a:t>
            </a:r>
            <a:r>
              <a:rPr lang="sv-SE" sz="1800" b="1"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för att tillsammans kunna erbjuda familjer rätt stöd i ett tidigt skede</a:t>
            </a:r>
            <a:r>
              <a:rPr lang="sv-SE" sz="18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 </a:t>
            </a:r>
            <a:r>
              <a:rPr lang="sv-SE" sz="1800" dirty="0">
                <a:effectLst/>
                <a:latin typeface="Verdana" panose="020B0604030504040204" pitchFamily="34" charset="0"/>
                <a:ea typeface="Verdana" panose="020B0604030504040204" pitchFamily="34" charset="0"/>
                <a:cs typeface="Calibri" panose="020F0502020204030204" pitchFamily="34" charset="0"/>
              </a:rPr>
              <a:t>Målet är att alla barnfamiljer i Timrå kommun ska få adekvat stöd i rätt tid för att kunna klara sig själva, i sitt nätverk, så snart som möjligt.</a:t>
            </a:r>
          </a:p>
          <a:p>
            <a:r>
              <a:rPr lang="sv-SE" sz="1800" dirty="0">
                <a:effectLst/>
                <a:latin typeface="Verdana" panose="020B0604030504040204" pitchFamily="34" charset="0"/>
                <a:ea typeface="Verdana" panose="020B0604030504040204" pitchFamily="34" charset="0"/>
                <a:cs typeface="Calibri" panose="020F0502020204030204" pitchFamily="34" charset="0"/>
              </a:rPr>
              <a:t> </a:t>
            </a:r>
          </a:p>
          <a:p>
            <a:r>
              <a:rPr lang="sv-SE" sz="18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Vi ser mycket positivt på </a:t>
            </a:r>
            <a:r>
              <a:rPr lang="sv-SE" sz="1800" dirty="0" err="1">
                <a:solidFill>
                  <a:srgbClr val="000000"/>
                </a:solidFill>
                <a:effectLst/>
                <a:latin typeface="Verdana" panose="020B0604030504040204" pitchFamily="34" charset="0"/>
                <a:ea typeface="Verdana" panose="020B0604030504040204" pitchFamily="34" charset="0"/>
                <a:cs typeface="Calibri" panose="020F0502020204030204" pitchFamily="34" charset="0"/>
              </a:rPr>
              <a:t>BarnSäkert</a:t>
            </a:r>
            <a:r>
              <a:rPr lang="sv-SE" sz="18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 För oss handlar det om att göra rätt saker i ett tidigt skede. När vi i vår yrkesroll samverkar med andra professioner som möter samma/alla familjer kan vi arbeta mer förebyggande och nå ut till alla barn och föräldrar i Timrå kommun. Ett år med </a:t>
            </a:r>
            <a:r>
              <a:rPr lang="sv-SE" sz="1800" dirty="0" err="1">
                <a:solidFill>
                  <a:srgbClr val="000000"/>
                </a:solidFill>
                <a:effectLst/>
                <a:latin typeface="Verdana" panose="020B0604030504040204" pitchFamily="34" charset="0"/>
                <a:ea typeface="Verdana" panose="020B0604030504040204" pitchFamily="34" charset="0"/>
                <a:cs typeface="Calibri" panose="020F0502020204030204" pitchFamily="34" charset="0"/>
              </a:rPr>
              <a:t>BarnSäkert</a:t>
            </a:r>
            <a:r>
              <a:rPr lang="sv-SE" sz="18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 har genererat i kontakt med fler familjer som annars inte hade tagit kontakt med socialtjänsten. Vi arbetar aktivt för att nå ut till fler familjer, att de vågar ta kontakt innan ett litet bekymmer växer till ett större problem och det är vår uppfattning att </a:t>
            </a:r>
            <a:r>
              <a:rPr lang="sv-SE" sz="1800" b="1" dirty="0" err="1">
                <a:solidFill>
                  <a:srgbClr val="000000"/>
                </a:solidFill>
                <a:effectLst/>
                <a:latin typeface="Verdana" panose="020B0604030504040204" pitchFamily="34" charset="0"/>
                <a:ea typeface="Verdana" panose="020B0604030504040204" pitchFamily="34" charset="0"/>
                <a:cs typeface="Calibri" panose="020F0502020204030204" pitchFamily="34" charset="0"/>
              </a:rPr>
              <a:t>BarnSäkert</a:t>
            </a:r>
            <a:r>
              <a:rPr lang="sv-SE" sz="1800" b="1"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 är rätt väg att gå</a:t>
            </a:r>
            <a:r>
              <a:rPr lang="sv-SE" sz="18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a:t>
            </a:r>
            <a:endParaRPr lang="sv-SE" dirty="0"/>
          </a:p>
        </p:txBody>
      </p:sp>
      <p:sp>
        <p:nvSpPr>
          <p:cNvPr id="4" name="Platshållare för bildnummer 3"/>
          <p:cNvSpPr>
            <a:spLocks noGrp="1"/>
          </p:cNvSpPr>
          <p:nvPr>
            <p:ph type="sldNum" sz="quarter" idx="5"/>
          </p:nvPr>
        </p:nvSpPr>
        <p:spPr/>
        <p:txBody>
          <a:bodyPr/>
          <a:lstStyle/>
          <a:p>
            <a:fld id="{F9BCF456-464D-4360-9E68-E3545F9FA316}" type="slidenum">
              <a:rPr lang="sv-SE" smtClean="0"/>
              <a:t>6</a:t>
            </a:fld>
            <a:endParaRPr lang="sv-SE"/>
          </a:p>
        </p:txBody>
      </p:sp>
    </p:spTree>
    <p:extLst>
      <p:ext uri="{BB962C8B-B14F-4D97-AF65-F5344CB8AC3E}">
        <p14:creationId xmlns:p14="http://schemas.microsoft.com/office/powerpoint/2010/main" val="649861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dirty="0"/>
              <a:t>Malin drog om IHR i februari</a:t>
            </a:r>
          </a:p>
          <a:p>
            <a:pPr marL="171450" indent="-171450">
              <a:buFont typeface="Arial" panose="020B0604020202020204" pitchFamily="34" charset="0"/>
              <a:buChar char="•"/>
            </a:pPr>
            <a:r>
              <a:rPr lang="sv-SE" dirty="0"/>
              <a:t>Vi har nu avslutad den första IHR patienten</a:t>
            </a:r>
          </a:p>
        </p:txBody>
      </p:sp>
      <p:sp>
        <p:nvSpPr>
          <p:cNvPr id="4" name="Platshållare för bildnummer 3"/>
          <p:cNvSpPr>
            <a:spLocks noGrp="1"/>
          </p:cNvSpPr>
          <p:nvPr>
            <p:ph type="sldNum" sz="quarter" idx="5"/>
          </p:nvPr>
        </p:nvSpPr>
        <p:spPr/>
        <p:txBody>
          <a:bodyPr/>
          <a:lstStyle/>
          <a:p>
            <a:fld id="{F9BCF456-464D-4360-9E68-E3545F9FA316}" type="slidenum">
              <a:rPr lang="sv-SE" smtClean="0"/>
              <a:t>7</a:t>
            </a:fld>
            <a:endParaRPr lang="sv-SE"/>
          </a:p>
        </p:txBody>
      </p:sp>
    </p:spTree>
    <p:extLst>
      <p:ext uri="{BB962C8B-B14F-4D97-AF65-F5344CB8AC3E}">
        <p14:creationId xmlns:p14="http://schemas.microsoft.com/office/powerpoint/2010/main" val="1006387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a:t>SPF Höstsol: </a:t>
            </a:r>
            <a:r>
              <a:rPr lang="sv-SE" b="0" dirty="0"/>
              <a:t>givande möte och workshop; vi (RVN och kommunen) kommer fortsätter det gemensamma arbetet </a:t>
            </a:r>
            <a:r>
              <a:rPr lang="sv-SE" b="0"/>
              <a:t>med pensionärerna</a:t>
            </a:r>
            <a:endParaRPr lang="sv-SE" b="1"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a:t>Möte med </a:t>
            </a:r>
            <a:r>
              <a:rPr lang="sv-SE" b="1" dirty="0" err="1"/>
              <a:t>Premicare</a:t>
            </a:r>
            <a:r>
              <a:rPr lang="sv-SE" b="1" dirty="0"/>
              <a:t>: </a:t>
            </a:r>
            <a:r>
              <a:rPr lang="sv-SE" b="0" dirty="0"/>
              <a:t>i dagsläget söker man ofta vård för sent (bl.a. pga. skam och okunskap) </a:t>
            </a:r>
            <a:r>
              <a:rPr lang="sv-SE" b="0" dirty="0">
                <a:sym typeface="Wingdings" panose="05000000000000000000" pitchFamily="2" charset="2"/>
              </a:rPr>
              <a:t> detta behöver förbättras och vår personal kan bidra när de möter patienterna/brukarna</a:t>
            </a:r>
            <a:endParaRPr lang="sv-SE" dirty="0">
              <a:sym typeface="Wingdings" panose="05000000000000000000" pitchFamily="2" charset="2"/>
            </a:endParaRPr>
          </a:p>
        </p:txBody>
      </p:sp>
      <p:sp>
        <p:nvSpPr>
          <p:cNvPr id="4" name="Platshållare för bildnummer 3"/>
          <p:cNvSpPr>
            <a:spLocks noGrp="1"/>
          </p:cNvSpPr>
          <p:nvPr>
            <p:ph type="sldNum" sz="quarter" idx="5"/>
          </p:nvPr>
        </p:nvSpPr>
        <p:spPr/>
        <p:txBody>
          <a:bodyPr/>
          <a:lstStyle/>
          <a:p>
            <a:fld id="{F9BCF456-464D-4360-9E68-E3545F9FA316}" type="slidenum">
              <a:rPr lang="sv-SE" smtClean="0"/>
              <a:t>8</a:t>
            </a:fld>
            <a:endParaRPr lang="sv-SE"/>
          </a:p>
        </p:txBody>
      </p:sp>
    </p:spTree>
    <p:extLst>
      <p:ext uri="{BB962C8B-B14F-4D97-AF65-F5344CB8AC3E}">
        <p14:creationId xmlns:p14="http://schemas.microsoft.com/office/powerpoint/2010/main" val="39842081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2.gif"/><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pic>
        <p:nvPicPr>
          <p:cNvPr id="9" name="Picture 2" descr="C:\Users\rnr\AppData\Local\Microsoft\Windows\Temporary Internet Files\Content.Outlook\YZGM5U8I\ppt_sky.jpg">
            <a:extLst>
              <a:ext uri="{FF2B5EF4-FFF2-40B4-BE49-F238E27FC236}">
                <a16:creationId xmlns:a16="http://schemas.microsoft.com/office/drawing/2014/main" id="{9EF81480-CFD6-42A7-A748-C44E5D810A4D}"/>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348" t="1" b="1581"/>
          <a:stretch/>
        </p:blipFill>
        <p:spPr bwMode="auto">
          <a:xfrm>
            <a:off x="25859" y="4725144"/>
            <a:ext cx="12166141" cy="2132856"/>
          </a:xfrm>
          <a:prstGeom prst="rect">
            <a:avLst/>
          </a:prstGeom>
          <a:noFill/>
          <a:extLst>
            <a:ext uri="{909E8E84-426E-40DD-AFC4-6F175D3DCCD1}">
              <a14:hiddenFill xmlns:a14="http://schemas.microsoft.com/office/drawing/2010/main">
                <a:solidFill>
                  <a:srgbClr val="FFFFFF"/>
                </a:solidFill>
              </a14:hiddenFill>
            </a:ext>
          </a:extLst>
        </p:spPr>
      </p:pic>
      <p:sp>
        <p:nvSpPr>
          <p:cNvPr id="7" name="Rektangel 6" hidden="1"/>
          <p:cNvSpPr/>
          <p:nvPr userDrawn="1"/>
        </p:nvSpPr>
        <p:spPr>
          <a:xfrm>
            <a:off x="7728181" y="5589240"/>
            <a:ext cx="4320480" cy="11521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solidFill>
                <a:schemeClr val="bg1"/>
              </a:solidFill>
            </a:endParaRPr>
          </a:p>
        </p:txBody>
      </p:sp>
      <p:sp>
        <p:nvSpPr>
          <p:cNvPr id="2" name="Rubrik 1"/>
          <p:cNvSpPr>
            <a:spLocks noGrp="1"/>
          </p:cNvSpPr>
          <p:nvPr>
            <p:ph type="ctrTitle"/>
          </p:nvPr>
        </p:nvSpPr>
        <p:spPr>
          <a:xfrm>
            <a:off x="914400" y="2247008"/>
            <a:ext cx="10078144" cy="1326009"/>
          </a:xfrm>
        </p:spPr>
        <p:txBody>
          <a:bodyPr/>
          <a:lstStyle>
            <a:lvl1pPr algn="ctr">
              <a:defRPr sz="2800" baseline="0"/>
            </a:lvl1pPr>
          </a:lstStyle>
          <a:p>
            <a:r>
              <a:rPr lang="sv-SE" dirty="0"/>
              <a:t>Klicka här för att ändra mall för rubrikformat</a:t>
            </a:r>
          </a:p>
        </p:txBody>
      </p:sp>
      <p:pic>
        <p:nvPicPr>
          <p:cNvPr id="10" name="Bård" descr="Bild 2 kopia"/>
          <p:cNvPicPr>
            <a:picLocks noChangeAspect="1" noChangeArrowheads="1"/>
          </p:cNvPicPr>
          <p:nvPr userDrawn="1"/>
        </p:nvPicPr>
        <p:blipFill>
          <a:blip r:embed="rId3">
            <a:extLst>
              <a:ext uri="{28A0092B-C50C-407E-A947-70E740481C1C}">
                <a14:useLocalDpi xmlns:a14="http://schemas.microsoft.com/office/drawing/2010/main" val="0"/>
              </a:ext>
            </a:extLst>
          </a:blip>
          <a:srcRect l="6667" t="232" r="13333" b="232"/>
          <a:stretch>
            <a:fillRect/>
          </a:stretch>
        </p:blipFill>
        <p:spPr bwMode="auto">
          <a:xfrm>
            <a:off x="0" y="-3175"/>
            <a:ext cx="203200" cy="6861175"/>
          </a:xfrm>
          <a:prstGeom prst="rect">
            <a:avLst/>
          </a:prstGeom>
          <a:noFill/>
          <a:extLst>
            <a:ext uri="{909E8E84-426E-40DD-AFC4-6F175D3DCCD1}">
              <a14:hiddenFill xmlns:a14="http://schemas.microsoft.com/office/drawing/2010/main">
                <a:solidFill>
                  <a:srgbClr val="FFFFFF"/>
                </a:solidFill>
              </a14:hiddenFill>
            </a:ext>
          </a:extLst>
        </p:spPr>
      </p:pic>
      <p:pic>
        <p:nvPicPr>
          <p:cNvPr id="3" name="Bildobjekt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07435" y="5130766"/>
            <a:ext cx="768085" cy="602490"/>
          </a:xfrm>
          <a:prstGeom prst="rect">
            <a:avLst/>
          </a:prstGeom>
        </p:spPr>
      </p:pic>
      <p:pic>
        <p:nvPicPr>
          <p:cNvPr id="11" name="Logotyp">
            <a:extLst>
              <a:ext uri="{FF2B5EF4-FFF2-40B4-BE49-F238E27FC236}">
                <a16:creationId xmlns:a16="http://schemas.microsoft.com/office/drawing/2014/main" id="{8FD87CDB-C710-46F2-9F6F-0621E209CDB2}"/>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480376" y="404664"/>
            <a:ext cx="2195889" cy="504000"/>
          </a:xfrm>
          <a:prstGeom prst="rect">
            <a:avLst/>
          </a:prstGeom>
        </p:spPr>
      </p:pic>
    </p:spTree>
    <p:extLst>
      <p:ext uri="{BB962C8B-B14F-4D97-AF65-F5344CB8AC3E}">
        <p14:creationId xmlns:p14="http://schemas.microsoft.com/office/powerpoint/2010/main" val="2492990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defRPr sz="2800"/>
            </a:lvl1pPr>
          </a:lstStyle>
          <a:p>
            <a:r>
              <a:rPr lang="sv-SE" dirty="0"/>
              <a:t>Klicka här för att ändra mall för rubrikformat</a:t>
            </a:r>
          </a:p>
        </p:txBody>
      </p:sp>
      <p:sp>
        <p:nvSpPr>
          <p:cNvPr id="3" name="Platshållare för innehåll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79968ACA-F563-404D-A12F-77B28FBCE9E0}" type="datetimeFigureOut">
              <a:rPr lang="sv-SE" smtClean="0"/>
              <a:t>2024-05-16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AF7D9BE-1553-4051-B1A9-83819CE0EA99}" type="slidenum">
              <a:rPr lang="sv-SE" smtClean="0"/>
              <a:t>‹#›</a:t>
            </a:fld>
            <a:endParaRPr lang="sv-SE"/>
          </a:p>
        </p:txBody>
      </p:sp>
    </p:spTree>
    <p:extLst>
      <p:ext uri="{BB962C8B-B14F-4D97-AF65-F5344CB8AC3E}">
        <p14:creationId xmlns:p14="http://schemas.microsoft.com/office/powerpoint/2010/main" val="3029978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sz="half" idx="1"/>
          </p:nvPr>
        </p:nvSpPr>
        <p:spPr>
          <a:xfrm>
            <a:off x="609600" y="1600201"/>
            <a:ext cx="5384800" cy="4525963"/>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innehåll 3"/>
          <p:cNvSpPr>
            <a:spLocks noGrp="1"/>
          </p:cNvSpPr>
          <p:nvPr>
            <p:ph sz="half" idx="2"/>
          </p:nvPr>
        </p:nvSpPr>
        <p:spPr>
          <a:xfrm>
            <a:off x="6197600" y="1600201"/>
            <a:ext cx="5384800" cy="4525963"/>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datum 4"/>
          <p:cNvSpPr>
            <a:spLocks noGrp="1"/>
          </p:cNvSpPr>
          <p:nvPr>
            <p:ph type="dt" sz="half" idx="10"/>
          </p:nvPr>
        </p:nvSpPr>
        <p:spPr/>
        <p:txBody>
          <a:bodyPr/>
          <a:lstStyle/>
          <a:p>
            <a:fld id="{79968ACA-F563-404D-A12F-77B28FBCE9E0}" type="datetimeFigureOut">
              <a:rPr lang="sv-SE" smtClean="0"/>
              <a:t>2024-05-16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AF7D9BE-1553-4051-B1A9-83819CE0EA99}" type="slidenum">
              <a:rPr lang="sv-SE" smtClean="0"/>
              <a:t>‹#›</a:t>
            </a:fld>
            <a:endParaRPr lang="sv-SE"/>
          </a:p>
        </p:txBody>
      </p:sp>
    </p:spTree>
    <p:extLst>
      <p:ext uri="{BB962C8B-B14F-4D97-AF65-F5344CB8AC3E}">
        <p14:creationId xmlns:p14="http://schemas.microsoft.com/office/powerpoint/2010/main" val="1641364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mall för rubrikformat</a:t>
            </a:r>
          </a:p>
        </p:txBody>
      </p:sp>
      <p:sp>
        <p:nvSpPr>
          <p:cNvPr id="3" name="Platshållare för text 2"/>
          <p:cNvSpPr>
            <a:spLocks noGrp="1"/>
          </p:cNvSpPr>
          <p:nvPr>
            <p:ph type="body" idx="1"/>
          </p:nvPr>
        </p:nvSpPr>
        <p:spPr>
          <a:xfrm>
            <a:off x="609600" y="1535113"/>
            <a:ext cx="5386917"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4" name="Platshållare för innehåll 3"/>
          <p:cNvSpPr>
            <a:spLocks noGrp="1"/>
          </p:cNvSpPr>
          <p:nvPr>
            <p:ph sz="half" idx="2"/>
          </p:nvPr>
        </p:nvSpPr>
        <p:spPr>
          <a:xfrm>
            <a:off x="609600" y="2174875"/>
            <a:ext cx="5386917" cy="3951288"/>
          </a:xfrm>
        </p:spPr>
        <p:txBody>
          <a:bodyPr/>
          <a:lstStyle>
            <a:lvl1pPr>
              <a:defRPr sz="1800"/>
            </a:lvl1pPr>
            <a:lvl2pPr>
              <a:defRPr sz="2000"/>
            </a:lvl2pPr>
            <a:lvl3pPr>
              <a:defRPr sz="1600"/>
            </a:lvl3pPr>
            <a:lvl4pPr>
              <a:defRPr sz="1400"/>
            </a:lvl4pPr>
            <a:lvl5pPr>
              <a:defRPr sz="1400"/>
            </a:lvl5pPr>
            <a:lvl6pPr>
              <a:defRPr sz="1600"/>
            </a:lvl6pPr>
            <a:lvl7pPr>
              <a:defRPr sz="1600"/>
            </a:lvl7pPr>
            <a:lvl8pPr>
              <a:defRPr sz="1600"/>
            </a:lvl8pPr>
            <a:lvl9pPr>
              <a:defRPr sz="16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text 4"/>
          <p:cNvSpPr>
            <a:spLocks noGrp="1"/>
          </p:cNvSpPr>
          <p:nvPr>
            <p:ph type="body" sz="quarter" idx="3"/>
          </p:nvPr>
        </p:nvSpPr>
        <p:spPr>
          <a:xfrm>
            <a:off x="6193368" y="1535113"/>
            <a:ext cx="5389033"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6" name="Platshållare för innehåll 5"/>
          <p:cNvSpPr>
            <a:spLocks noGrp="1"/>
          </p:cNvSpPr>
          <p:nvPr>
            <p:ph sz="quarter" idx="4"/>
          </p:nvPr>
        </p:nvSpPr>
        <p:spPr>
          <a:xfrm>
            <a:off x="6193368" y="2174875"/>
            <a:ext cx="5389033" cy="3951288"/>
          </a:xfrm>
        </p:spPr>
        <p:txBody>
          <a:bodyPr/>
          <a:lstStyle>
            <a:lvl1pPr>
              <a:defRPr sz="1800"/>
            </a:lvl1pPr>
            <a:lvl2pPr>
              <a:defRPr sz="2000"/>
            </a:lvl2pPr>
            <a:lvl3pPr>
              <a:defRPr sz="1600"/>
            </a:lvl3pPr>
            <a:lvl4pPr>
              <a:defRPr sz="1400"/>
            </a:lvl4pPr>
            <a:lvl5pPr>
              <a:defRPr sz="1400"/>
            </a:lvl5pPr>
            <a:lvl6pPr>
              <a:defRPr sz="1600"/>
            </a:lvl6pPr>
            <a:lvl7pPr>
              <a:defRPr sz="1600"/>
            </a:lvl7pPr>
            <a:lvl8pPr>
              <a:defRPr sz="1600"/>
            </a:lvl8pPr>
            <a:lvl9pPr>
              <a:defRPr sz="16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6"/>
          <p:cNvSpPr>
            <a:spLocks noGrp="1"/>
          </p:cNvSpPr>
          <p:nvPr>
            <p:ph type="dt" sz="half" idx="10"/>
          </p:nvPr>
        </p:nvSpPr>
        <p:spPr/>
        <p:txBody>
          <a:bodyPr/>
          <a:lstStyle/>
          <a:p>
            <a:fld id="{79968ACA-F563-404D-A12F-77B28FBCE9E0}" type="datetimeFigureOut">
              <a:rPr lang="sv-SE" smtClean="0"/>
              <a:t>2024-05-16</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2AF7D9BE-1553-4051-B1A9-83819CE0EA99}" type="slidenum">
              <a:rPr lang="sv-SE" smtClean="0"/>
              <a:t>‹#›</a:t>
            </a:fld>
            <a:endParaRPr lang="sv-SE"/>
          </a:p>
        </p:txBody>
      </p:sp>
    </p:spTree>
    <p:extLst>
      <p:ext uri="{BB962C8B-B14F-4D97-AF65-F5344CB8AC3E}">
        <p14:creationId xmlns:p14="http://schemas.microsoft.com/office/powerpoint/2010/main" val="2043553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datum 2"/>
          <p:cNvSpPr>
            <a:spLocks noGrp="1"/>
          </p:cNvSpPr>
          <p:nvPr>
            <p:ph type="dt" sz="half" idx="10"/>
          </p:nvPr>
        </p:nvSpPr>
        <p:spPr/>
        <p:txBody>
          <a:bodyPr/>
          <a:lstStyle/>
          <a:p>
            <a:fld id="{79968ACA-F563-404D-A12F-77B28FBCE9E0}" type="datetimeFigureOut">
              <a:rPr lang="sv-SE" smtClean="0"/>
              <a:t>2024-05-16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2AF7D9BE-1553-4051-B1A9-83819CE0EA99}" type="slidenum">
              <a:rPr lang="sv-SE" smtClean="0"/>
              <a:t>‹#›</a:t>
            </a:fld>
            <a:endParaRPr lang="sv-SE"/>
          </a:p>
        </p:txBody>
      </p:sp>
    </p:spTree>
    <p:extLst>
      <p:ext uri="{BB962C8B-B14F-4D97-AF65-F5344CB8AC3E}">
        <p14:creationId xmlns:p14="http://schemas.microsoft.com/office/powerpoint/2010/main" val="4249629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9968ACA-F563-404D-A12F-77B28FBCE9E0}" type="datetimeFigureOut">
              <a:rPr lang="sv-SE" smtClean="0"/>
              <a:t>2024-05-16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AF7D9BE-1553-4051-B1A9-83819CE0EA99}" type="slidenum">
              <a:rPr lang="sv-SE" smtClean="0"/>
              <a:t>‹#›</a:t>
            </a:fld>
            <a:endParaRPr lang="sv-SE"/>
          </a:p>
        </p:txBody>
      </p:sp>
    </p:spTree>
    <p:extLst>
      <p:ext uri="{BB962C8B-B14F-4D97-AF65-F5344CB8AC3E}">
        <p14:creationId xmlns:p14="http://schemas.microsoft.com/office/powerpoint/2010/main" val="1864940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389717" y="4800600"/>
            <a:ext cx="7315200" cy="566738"/>
          </a:xfrm>
        </p:spPr>
        <p:txBody>
          <a:bodyPr anchor="b"/>
          <a:lstStyle>
            <a:lvl1pPr algn="l">
              <a:defRPr sz="2000" b="1"/>
            </a:lvl1pPr>
          </a:lstStyle>
          <a:p>
            <a:r>
              <a:rPr lang="sv-SE"/>
              <a:t>Klicka här för att ändra mall för rubrikformat</a:t>
            </a:r>
          </a:p>
        </p:txBody>
      </p:sp>
      <p:sp>
        <p:nvSpPr>
          <p:cNvPr id="3" name="Platshållare för bild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79968ACA-F563-404D-A12F-77B28FBCE9E0}" type="datetimeFigureOut">
              <a:rPr lang="sv-SE" smtClean="0"/>
              <a:t>2024-05-16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AF7D9BE-1553-4051-B1A9-83819CE0EA99}" type="slidenum">
              <a:rPr lang="sv-SE" smtClean="0"/>
              <a:t>‹#›</a:t>
            </a:fld>
            <a:endParaRPr lang="sv-SE"/>
          </a:p>
        </p:txBody>
      </p:sp>
    </p:spTree>
    <p:extLst>
      <p:ext uri="{BB962C8B-B14F-4D97-AF65-F5344CB8AC3E}">
        <p14:creationId xmlns:p14="http://schemas.microsoft.com/office/powerpoint/2010/main" val="802244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gif"/><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ård" descr="Bild 2 kopia"/>
          <p:cNvPicPr>
            <a:picLocks noChangeAspect="1" noChangeArrowheads="1"/>
          </p:cNvPicPr>
          <p:nvPr userDrawn="1"/>
        </p:nvPicPr>
        <p:blipFill>
          <a:blip r:embed="rId9">
            <a:extLst>
              <a:ext uri="{28A0092B-C50C-407E-A947-70E740481C1C}">
                <a14:useLocalDpi xmlns:a14="http://schemas.microsoft.com/office/drawing/2010/main" val="0"/>
              </a:ext>
            </a:extLst>
          </a:blip>
          <a:srcRect l="6667" t="232" r="13333" b="232"/>
          <a:stretch>
            <a:fillRect/>
          </a:stretch>
        </p:blipFill>
        <p:spPr bwMode="auto">
          <a:xfrm>
            <a:off x="0" y="-3175"/>
            <a:ext cx="203200" cy="6861175"/>
          </a:xfrm>
          <a:prstGeom prst="rect">
            <a:avLst/>
          </a:prstGeom>
          <a:noFill/>
          <a:extLst>
            <a:ext uri="{909E8E84-426E-40DD-AFC4-6F175D3DCCD1}">
              <a14:hiddenFill xmlns:a14="http://schemas.microsoft.com/office/drawing/2010/main">
                <a:solidFill>
                  <a:srgbClr val="FFFFFF"/>
                </a:solidFill>
              </a14:hiddenFill>
            </a:ext>
          </a:extLst>
        </p:spPr>
      </p:pic>
      <p:sp>
        <p:nvSpPr>
          <p:cNvPr id="2" name="Platshållare för rubrik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912000" y="6246000"/>
            <a:ext cx="1262400" cy="475200"/>
          </a:xfrm>
          <a:prstGeom prst="rect">
            <a:avLst/>
          </a:prstGeom>
        </p:spPr>
        <p:txBody>
          <a:bodyPr vert="horz" lIns="91440" tIns="45720" rIns="91440" bIns="45720" rtlCol="0" anchor="ctr"/>
          <a:lstStyle>
            <a:lvl1pPr algn="l">
              <a:defRPr sz="1200">
                <a:solidFill>
                  <a:schemeClr val="tx1">
                    <a:tint val="75000"/>
                  </a:schemeClr>
                </a:solidFill>
              </a:defRPr>
            </a:lvl1pPr>
          </a:lstStyle>
          <a:p>
            <a:fld id="{79968ACA-F563-404D-A12F-77B28FBCE9E0}" type="datetimeFigureOut">
              <a:rPr lang="sv-SE" smtClean="0"/>
              <a:t>2024-05-16</a:t>
            </a:fld>
            <a:endParaRPr lang="sv-SE" dirty="0"/>
          </a:p>
        </p:txBody>
      </p:sp>
      <p:sp>
        <p:nvSpPr>
          <p:cNvPr id="5" name="Platshållare för sidfot 4"/>
          <p:cNvSpPr>
            <a:spLocks noGrp="1"/>
          </p:cNvSpPr>
          <p:nvPr>
            <p:ph type="ftr" sz="quarter" idx="3"/>
          </p:nvPr>
        </p:nvSpPr>
        <p:spPr>
          <a:xfrm>
            <a:off x="2366400" y="6246000"/>
            <a:ext cx="2121600" cy="4752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Platshållare för bildnummer 5"/>
          <p:cNvSpPr>
            <a:spLocks noGrp="1"/>
          </p:cNvSpPr>
          <p:nvPr>
            <p:ph type="sldNum" sz="quarter" idx="4"/>
          </p:nvPr>
        </p:nvSpPr>
        <p:spPr>
          <a:xfrm>
            <a:off x="4574400" y="6246000"/>
            <a:ext cx="2304000" cy="475200"/>
          </a:xfrm>
          <a:prstGeom prst="rect">
            <a:avLst/>
          </a:prstGeom>
        </p:spPr>
        <p:txBody>
          <a:bodyPr vert="horz" lIns="91440" tIns="45720" rIns="91440" bIns="45720" rtlCol="0" anchor="ctr"/>
          <a:lstStyle>
            <a:lvl1pPr algn="r">
              <a:defRPr sz="1200">
                <a:solidFill>
                  <a:schemeClr val="tx1">
                    <a:tint val="75000"/>
                  </a:schemeClr>
                </a:solidFill>
              </a:defRPr>
            </a:lvl1pPr>
          </a:lstStyle>
          <a:p>
            <a:fld id="{2AF7D9BE-1553-4051-B1A9-83819CE0EA99}" type="slidenum">
              <a:rPr lang="sv-SE" smtClean="0"/>
              <a:t>‹#›</a:t>
            </a:fld>
            <a:endParaRPr lang="sv-SE"/>
          </a:p>
        </p:txBody>
      </p:sp>
      <p:pic>
        <p:nvPicPr>
          <p:cNvPr id="9" name="Logotyp">
            <a:extLst>
              <a:ext uri="{FF2B5EF4-FFF2-40B4-BE49-F238E27FC236}">
                <a16:creationId xmlns:a16="http://schemas.microsoft.com/office/drawing/2014/main" id="{73E3FF28-BACC-4EEA-BC32-A728FA5E6A01}"/>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9386511" y="6231600"/>
            <a:ext cx="2195889" cy="504000"/>
          </a:xfrm>
          <a:prstGeom prst="rect">
            <a:avLst/>
          </a:prstGeom>
        </p:spPr>
      </p:pic>
    </p:spTree>
    <p:extLst>
      <p:ext uri="{BB962C8B-B14F-4D97-AF65-F5344CB8AC3E}">
        <p14:creationId xmlns:p14="http://schemas.microsoft.com/office/powerpoint/2010/main" val="97082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Lst>
  <p:txStyles>
    <p:titleStyle>
      <a:lvl1pPr algn="l" defTabSz="914400" rtl="0" eaLnBrk="1" latinLnBrk="0" hangingPunct="1">
        <a:spcBef>
          <a:spcPct val="0"/>
        </a:spcBef>
        <a:buNone/>
        <a:defRPr sz="2800" b="1" kern="1200">
          <a:solidFill>
            <a:schemeClr val="accent3"/>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j-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Nära vård</a:t>
            </a:r>
          </a:p>
        </p:txBody>
      </p:sp>
    </p:spTree>
    <p:extLst>
      <p:ext uri="{BB962C8B-B14F-4D97-AF65-F5344CB8AC3E}">
        <p14:creationId xmlns:p14="http://schemas.microsoft.com/office/powerpoint/2010/main" val="3683887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67A27A-BE3A-4453-A95B-491F8E7F2394}"/>
              </a:ext>
            </a:extLst>
          </p:cNvPr>
          <p:cNvSpPr>
            <a:spLocks noGrp="1"/>
          </p:cNvSpPr>
          <p:nvPr>
            <p:ph type="title"/>
          </p:nvPr>
        </p:nvSpPr>
        <p:spPr/>
        <p:txBody>
          <a:bodyPr/>
          <a:lstStyle/>
          <a:p>
            <a:r>
              <a:rPr lang="sv-SE" dirty="0"/>
              <a:t>Överenskommelse</a:t>
            </a:r>
          </a:p>
        </p:txBody>
      </p:sp>
      <p:sp>
        <p:nvSpPr>
          <p:cNvPr id="3" name="Platshållare för innehåll 2">
            <a:extLst>
              <a:ext uri="{FF2B5EF4-FFF2-40B4-BE49-F238E27FC236}">
                <a16:creationId xmlns:a16="http://schemas.microsoft.com/office/drawing/2014/main" id="{ECC9D7AB-6173-48B6-9A86-1EC4C1101CC0}"/>
              </a:ext>
            </a:extLst>
          </p:cNvPr>
          <p:cNvSpPr>
            <a:spLocks noGrp="1"/>
          </p:cNvSpPr>
          <p:nvPr>
            <p:ph idx="1"/>
          </p:nvPr>
        </p:nvSpPr>
        <p:spPr>
          <a:xfrm>
            <a:off x="5015879" y="1400759"/>
            <a:ext cx="6550479" cy="4891683"/>
          </a:xfrm>
        </p:spPr>
        <p:txBody>
          <a:bodyPr>
            <a:normAutofit/>
          </a:bodyPr>
          <a:lstStyle/>
          <a:p>
            <a:pPr marL="0" indent="0">
              <a:spcAft>
                <a:spcPts val="600"/>
              </a:spcAft>
              <a:buNone/>
            </a:pPr>
            <a:r>
              <a:rPr lang="sv-SE" b="1" dirty="0">
                <a:latin typeface="Arial" panose="020B0604020202020204" pitchFamily="34" charset="0"/>
                <a:cs typeface="Arial" panose="020B0604020202020204" pitchFamily="34" charset="0"/>
              </a:rPr>
              <a:t>Överenskommelsen för 2024 består av sju delar:</a:t>
            </a:r>
          </a:p>
          <a:p>
            <a:r>
              <a:rPr lang="sv-SE" sz="2000" dirty="0">
                <a:latin typeface="Arial" panose="020B0604020202020204" pitchFamily="34" charset="0"/>
                <a:cs typeface="Arial" panose="020B0604020202020204" pitchFamily="34" charset="0"/>
              </a:rPr>
              <a:t>Utvecklingen av den nära vården med primärvården som nav</a:t>
            </a:r>
          </a:p>
          <a:p>
            <a:r>
              <a:rPr lang="sv-SE" sz="2000" dirty="0">
                <a:latin typeface="Arial" panose="020B0604020202020204" pitchFamily="34" charset="0"/>
                <a:cs typeface="Arial" panose="020B0604020202020204" pitchFamily="34" charset="0"/>
              </a:rPr>
              <a:t>Goda förutsättningar för vårdens medarbetare</a:t>
            </a:r>
          </a:p>
          <a:p>
            <a:r>
              <a:rPr lang="sv-SE" sz="2000" dirty="0">
                <a:latin typeface="Arial" panose="020B0604020202020204" pitchFamily="34" charset="0"/>
                <a:cs typeface="Arial" panose="020B0604020202020204" pitchFamily="34" charset="0"/>
              </a:rPr>
              <a:t>Förstärkning av ambulanssjukvården</a:t>
            </a:r>
          </a:p>
          <a:p>
            <a:r>
              <a:rPr lang="sv-SE" sz="2000" dirty="0">
                <a:latin typeface="Arial" panose="020B0604020202020204" pitchFamily="34" charset="0"/>
                <a:cs typeface="Arial" panose="020B0604020202020204" pitchFamily="34" charset="0"/>
              </a:rPr>
              <a:t>Inriktning för vård och behandling av sällsynta hälsotillstånd</a:t>
            </a:r>
          </a:p>
          <a:p>
            <a:r>
              <a:rPr lang="sv-SE" sz="2000" dirty="0">
                <a:latin typeface="Arial" panose="020B0604020202020204" pitchFamily="34" charset="0"/>
                <a:cs typeface="Arial" panose="020B0604020202020204" pitchFamily="34" charset="0"/>
              </a:rPr>
              <a:t>Nationella kvalitetsregister</a:t>
            </a:r>
          </a:p>
          <a:p>
            <a:r>
              <a:rPr lang="sv-SE" sz="2000" dirty="0">
                <a:latin typeface="Arial" panose="020B0604020202020204" pitchFamily="34" charset="0"/>
                <a:cs typeface="Arial" panose="020B0604020202020204" pitchFamily="34" charset="0"/>
              </a:rPr>
              <a:t>Insatser för att förbättra antibiotikaanvändningen</a:t>
            </a:r>
          </a:p>
          <a:p>
            <a:r>
              <a:rPr lang="sv-SE" sz="2000" dirty="0">
                <a:latin typeface="Arial" panose="020B0604020202020204" pitchFamily="34" charset="0"/>
                <a:cs typeface="Arial" panose="020B0604020202020204" pitchFamily="34" charset="0"/>
              </a:rPr>
              <a:t>Strukturerad information om läkemedel för förbättrad patientsäkerhet</a:t>
            </a:r>
          </a:p>
        </p:txBody>
      </p:sp>
      <p:pic>
        <p:nvPicPr>
          <p:cNvPr id="5" name="Bildobjekt 4">
            <a:extLst>
              <a:ext uri="{FF2B5EF4-FFF2-40B4-BE49-F238E27FC236}">
                <a16:creationId xmlns:a16="http://schemas.microsoft.com/office/drawing/2014/main" id="{E2DEE914-C040-44D1-A015-B20D84B0E403}"/>
              </a:ext>
            </a:extLst>
          </p:cNvPr>
          <p:cNvPicPr>
            <a:picLocks noChangeAspect="1"/>
          </p:cNvPicPr>
          <p:nvPr/>
        </p:nvPicPr>
        <p:blipFill>
          <a:blip r:embed="rId3"/>
          <a:stretch>
            <a:fillRect/>
          </a:stretch>
        </p:blipFill>
        <p:spPr>
          <a:xfrm>
            <a:off x="625641" y="1417638"/>
            <a:ext cx="3779359" cy="337951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059305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E18AC0-7AA1-497B-9FEC-B82CD1274C00}"/>
              </a:ext>
            </a:extLst>
          </p:cNvPr>
          <p:cNvSpPr>
            <a:spLocks noGrp="1"/>
          </p:cNvSpPr>
          <p:nvPr>
            <p:ph type="title"/>
          </p:nvPr>
        </p:nvSpPr>
        <p:spPr/>
        <p:txBody>
          <a:bodyPr/>
          <a:lstStyle/>
          <a:p>
            <a:r>
              <a:rPr lang="sv-SE" dirty="0"/>
              <a:t>Överenskommelsen 2024 – fördelning av medlen</a:t>
            </a:r>
          </a:p>
        </p:txBody>
      </p:sp>
      <p:sp>
        <p:nvSpPr>
          <p:cNvPr id="4" name="Platshållare för innehåll 2">
            <a:extLst>
              <a:ext uri="{FF2B5EF4-FFF2-40B4-BE49-F238E27FC236}">
                <a16:creationId xmlns:a16="http://schemas.microsoft.com/office/drawing/2014/main" id="{8E5CABE3-0CA7-44B5-A0C2-325F2949834A}"/>
              </a:ext>
            </a:extLst>
          </p:cNvPr>
          <p:cNvSpPr>
            <a:spLocks noGrp="1"/>
          </p:cNvSpPr>
          <p:nvPr>
            <p:ph idx="1"/>
          </p:nvPr>
        </p:nvSpPr>
        <p:spPr>
          <a:xfrm>
            <a:off x="609600" y="1600200"/>
            <a:ext cx="10972800" cy="4525963"/>
          </a:xfrm>
        </p:spPr>
        <p:txBody>
          <a:bodyPr>
            <a:normAutofit/>
          </a:bodyPr>
          <a:lstStyle/>
          <a:p>
            <a:pPr marL="0" indent="0">
              <a:spcAft>
                <a:spcPts val="1200"/>
              </a:spcAft>
              <a:buNone/>
            </a:pPr>
            <a:r>
              <a:rPr lang="sv-SE" b="1" dirty="0">
                <a:latin typeface="Arial" panose="020B0604020202020204" pitchFamily="34" charset="0"/>
                <a:cs typeface="Arial" panose="020B0604020202020204" pitchFamily="34" charset="0"/>
              </a:rPr>
              <a:t>Överenskommelsen 2024 – medel:</a:t>
            </a:r>
          </a:p>
          <a:p>
            <a:r>
              <a:rPr lang="sv-SE" sz="2000" b="1" dirty="0">
                <a:latin typeface="Arial" panose="020B0604020202020204" pitchFamily="34" charset="0"/>
                <a:cs typeface="Arial" panose="020B0604020202020204" pitchFamily="34" charset="0"/>
              </a:rPr>
              <a:t>Utvecklingen av den nära vården med primärvården som nav</a:t>
            </a:r>
          </a:p>
          <a:p>
            <a:r>
              <a:rPr lang="sv-SE" sz="2000" b="1" dirty="0">
                <a:latin typeface="Arial" panose="020B0604020202020204" pitchFamily="34" charset="0"/>
                <a:cs typeface="Arial" panose="020B0604020202020204" pitchFamily="34" charset="0"/>
              </a:rPr>
              <a:t>Goda förutsättningar för vårdens medarbetare</a:t>
            </a:r>
          </a:p>
          <a:p>
            <a:r>
              <a:rPr lang="sv-SE" sz="2000" dirty="0">
                <a:latin typeface="Arial" panose="020B0604020202020204" pitchFamily="34" charset="0"/>
                <a:cs typeface="Arial" panose="020B0604020202020204" pitchFamily="34" charset="0"/>
              </a:rPr>
              <a:t>Förstärkning av ambulanssjukvården</a:t>
            </a:r>
          </a:p>
          <a:p>
            <a:r>
              <a:rPr lang="sv-SE" sz="2000" dirty="0">
                <a:latin typeface="Arial" panose="020B0604020202020204" pitchFamily="34" charset="0"/>
                <a:cs typeface="Arial" panose="020B0604020202020204" pitchFamily="34" charset="0"/>
              </a:rPr>
              <a:t>Inriktning för vård och behandling av sällsynta hälsotillstånd</a:t>
            </a:r>
          </a:p>
          <a:p>
            <a:r>
              <a:rPr lang="sv-SE" sz="2000" dirty="0">
                <a:latin typeface="Arial" panose="020B0604020202020204" pitchFamily="34" charset="0"/>
                <a:cs typeface="Arial" panose="020B0604020202020204" pitchFamily="34" charset="0"/>
              </a:rPr>
              <a:t>Nationella kvalitetsregister</a:t>
            </a:r>
          </a:p>
          <a:p>
            <a:r>
              <a:rPr lang="sv-SE" sz="2000" dirty="0">
                <a:latin typeface="Arial" panose="020B0604020202020204" pitchFamily="34" charset="0"/>
                <a:cs typeface="Arial" panose="020B0604020202020204" pitchFamily="34" charset="0"/>
              </a:rPr>
              <a:t>Insatser för att förbättra antibiotikaanvändningen</a:t>
            </a:r>
          </a:p>
          <a:p>
            <a:r>
              <a:rPr lang="sv-SE" sz="2000" dirty="0">
                <a:latin typeface="Arial" panose="020B0604020202020204" pitchFamily="34" charset="0"/>
                <a:cs typeface="Arial" panose="020B0604020202020204" pitchFamily="34" charset="0"/>
              </a:rPr>
              <a:t>Strukturerad information om läkemedel för förbättrad patientsäkerhet</a:t>
            </a:r>
          </a:p>
        </p:txBody>
      </p:sp>
      <p:sp>
        <p:nvSpPr>
          <p:cNvPr id="5" name="Höger klammerparentes 4">
            <a:extLst>
              <a:ext uri="{FF2B5EF4-FFF2-40B4-BE49-F238E27FC236}">
                <a16:creationId xmlns:a16="http://schemas.microsoft.com/office/drawing/2014/main" id="{70DDB60F-94AB-4C7E-9CF5-09A7B37A2F1F}"/>
              </a:ext>
            </a:extLst>
          </p:cNvPr>
          <p:cNvSpPr/>
          <p:nvPr/>
        </p:nvSpPr>
        <p:spPr>
          <a:xfrm>
            <a:off x="8702080" y="2243364"/>
            <a:ext cx="216024" cy="576064"/>
          </a:xfrm>
          <a:prstGeom prst="rightBrace">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sv-SE" dirty="0">
              <a:latin typeface="Arial" panose="020B0604020202020204" pitchFamily="34" charset="0"/>
              <a:cs typeface="Arial" panose="020B0604020202020204" pitchFamily="34" charset="0"/>
            </a:endParaRPr>
          </a:p>
        </p:txBody>
      </p:sp>
      <p:sp>
        <p:nvSpPr>
          <p:cNvPr id="6" name="textruta 5">
            <a:extLst>
              <a:ext uri="{FF2B5EF4-FFF2-40B4-BE49-F238E27FC236}">
                <a16:creationId xmlns:a16="http://schemas.microsoft.com/office/drawing/2014/main" id="{95A6D957-8A2E-4325-AB5D-25944BE15A11}"/>
              </a:ext>
            </a:extLst>
          </p:cNvPr>
          <p:cNvSpPr txBox="1"/>
          <p:nvPr/>
        </p:nvSpPr>
        <p:spPr>
          <a:xfrm>
            <a:off x="9120336" y="2243364"/>
            <a:ext cx="2664296" cy="646331"/>
          </a:xfrm>
          <a:prstGeom prst="rect">
            <a:avLst/>
          </a:prstGeom>
          <a:noFill/>
        </p:spPr>
        <p:txBody>
          <a:bodyPr wrap="square" rtlCol="0">
            <a:spAutoFit/>
          </a:bodyPr>
          <a:lstStyle/>
          <a:p>
            <a:r>
              <a:rPr lang="sv-SE" dirty="0">
                <a:latin typeface="Arial" panose="020B0604020202020204" pitchFamily="34" charset="0"/>
                <a:cs typeface="Arial" panose="020B0604020202020204" pitchFamily="34" charset="0"/>
              </a:rPr>
              <a:t>750 miljoner kr till kommunerna</a:t>
            </a:r>
          </a:p>
        </p:txBody>
      </p:sp>
    </p:spTree>
    <p:extLst>
      <p:ext uri="{BB962C8B-B14F-4D97-AF65-F5344CB8AC3E}">
        <p14:creationId xmlns:p14="http://schemas.microsoft.com/office/powerpoint/2010/main" val="3065137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E18AC0-7AA1-497B-9FEC-B82CD1274C00}"/>
              </a:ext>
            </a:extLst>
          </p:cNvPr>
          <p:cNvSpPr>
            <a:spLocks noGrp="1"/>
          </p:cNvSpPr>
          <p:nvPr>
            <p:ph type="title"/>
          </p:nvPr>
        </p:nvSpPr>
        <p:spPr/>
        <p:txBody>
          <a:bodyPr/>
          <a:lstStyle/>
          <a:p>
            <a:r>
              <a:rPr lang="sv-SE" dirty="0"/>
              <a:t>Överenskommelsen 2024 – fördelning av medlen</a:t>
            </a:r>
          </a:p>
        </p:txBody>
      </p:sp>
      <p:sp>
        <p:nvSpPr>
          <p:cNvPr id="4" name="Platshållare för innehåll 2">
            <a:extLst>
              <a:ext uri="{FF2B5EF4-FFF2-40B4-BE49-F238E27FC236}">
                <a16:creationId xmlns:a16="http://schemas.microsoft.com/office/drawing/2014/main" id="{8E5CABE3-0CA7-44B5-A0C2-325F2949834A}"/>
              </a:ext>
            </a:extLst>
          </p:cNvPr>
          <p:cNvSpPr>
            <a:spLocks noGrp="1"/>
          </p:cNvSpPr>
          <p:nvPr>
            <p:ph idx="1"/>
          </p:nvPr>
        </p:nvSpPr>
        <p:spPr>
          <a:xfrm>
            <a:off x="609600" y="1600200"/>
            <a:ext cx="10972800" cy="4525963"/>
          </a:xfrm>
        </p:spPr>
        <p:txBody>
          <a:bodyPr>
            <a:normAutofit/>
          </a:bodyPr>
          <a:lstStyle/>
          <a:p>
            <a:pPr marL="0" indent="0">
              <a:buNone/>
            </a:pPr>
            <a:r>
              <a:rPr lang="sv-SE" sz="2200" dirty="0">
                <a:latin typeface="Arial" panose="020B0604020202020204" pitchFamily="34" charset="0"/>
                <a:cs typeface="Arial" panose="020B0604020202020204" pitchFamily="34" charset="0"/>
                <a:sym typeface="Wingdings" panose="05000000000000000000" pitchFamily="2" charset="2"/>
              </a:rPr>
              <a:t> Fokus på områden som ligger i regionens ansvar</a:t>
            </a:r>
          </a:p>
          <a:p>
            <a:pPr>
              <a:buFont typeface="Wingdings" panose="05000000000000000000" pitchFamily="2" charset="2"/>
              <a:buChar char="à"/>
            </a:pPr>
            <a:r>
              <a:rPr lang="sv-SE" sz="2200" dirty="0">
                <a:latin typeface="Arial" panose="020B0604020202020204" pitchFamily="34" charset="0"/>
                <a:cs typeface="Arial" panose="020B0604020202020204" pitchFamily="34" charset="0"/>
                <a:sym typeface="Wingdings" panose="05000000000000000000" pitchFamily="2" charset="2"/>
              </a:rPr>
              <a:t>Men: </a:t>
            </a:r>
          </a:p>
          <a:p>
            <a:pPr lvl="1">
              <a:buFont typeface="Arial" panose="020B0604020202020204" pitchFamily="34" charset="0"/>
              <a:buChar char="•"/>
            </a:pPr>
            <a:r>
              <a:rPr lang="sv-SE" b="1" dirty="0">
                <a:latin typeface="Arial" panose="020B0604020202020204" pitchFamily="34" charset="0"/>
                <a:cs typeface="Arial" panose="020B0604020202020204" pitchFamily="34" charset="0"/>
                <a:sym typeface="Wingdings" panose="05000000000000000000" pitchFamily="2" charset="2"/>
              </a:rPr>
              <a:t>hälsofrämjande, förebyggande, habiliterande/rehabiliterande insatser och arbetssätt ses som en grundläggande förutsättning </a:t>
            </a:r>
            <a:r>
              <a:rPr lang="sv-SE" dirty="0">
                <a:latin typeface="Arial" panose="020B0604020202020204" pitchFamily="34" charset="0"/>
                <a:cs typeface="Arial" panose="020B0604020202020204" pitchFamily="34" charset="0"/>
                <a:sym typeface="Wingdings" panose="05000000000000000000" pitchFamily="2" charset="2"/>
              </a:rPr>
              <a:t>för god hälsa i befolkningen  samverkan och huvudmannaöverskridande arbetssätt krävs</a:t>
            </a:r>
          </a:p>
          <a:p>
            <a:pPr lvl="1">
              <a:buFont typeface="Arial" panose="020B0604020202020204" pitchFamily="34" charset="0"/>
              <a:buChar char="•"/>
            </a:pPr>
            <a:r>
              <a:rPr lang="sv-SE" b="1" dirty="0">
                <a:latin typeface="Arial" panose="020B0604020202020204" pitchFamily="34" charset="0"/>
                <a:cs typeface="Arial" panose="020B0604020202020204" pitchFamily="34" charset="0"/>
                <a:sym typeface="Wingdings" panose="05000000000000000000" pitchFamily="2" charset="2"/>
              </a:rPr>
              <a:t>grundläggande insatser för omställningen till Nära vård ska fortsättas </a:t>
            </a:r>
            <a:r>
              <a:rPr lang="sv-SE" dirty="0">
                <a:latin typeface="Arial" panose="020B0604020202020204" pitchFamily="34" charset="0"/>
                <a:cs typeface="Arial" panose="020B0604020202020204" pitchFamily="34" charset="0"/>
                <a:sym typeface="Wingdings" panose="05000000000000000000" pitchFamily="2" charset="2"/>
              </a:rPr>
              <a:t>(generella insatser, digitaliseringen, säkrad kompetensförsörjning, ett aktivt medskapande av patienterna, mm.)</a:t>
            </a:r>
          </a:p>
          <a:p>
            <a:pPr lvl="1">
              <a:buFont typeface="Arial" panose="020B0604020202020204" pitchFamily="34" charset="0"/>
              <a:buChar char="•"/>
            </a:pPr>
            <a:r>
              <a:rPr lang="sv-SE" b="1" dirty="0">
                <a:latin typeface="Arial" panose="020B0604020202020204" pitchFamily="34" charset="0"/>
                <a:cs typeface="Arial" panose="020B0604020202020204" pitchFamily="34" charset="0"/>
                <a:sym typeface="Wingdings" panose="05000000000000000000" pitchFamily="2" charset="2"/>
              </a:rPr>
              <a:t>Särskilda insatsområden</a:t>
            </a:r>
            <a:r>
              <a:rPr lang="sv-SE" dirty="0">
                <a:latin typeface="Arial" panose="020B0604020202020204" pitchFamily="34" charset="0"/>
                <a:cs typeface="Arial" panose="020B0604020202020204" pitchFamily="34" charset="0"/>
                <a:sym typeface="Wingdings" panose="05000000000000000000" pitchFamily="2" charset="2"/>
              </a:rPr>
              <a:t> </a:t>
            </a:r>
            <a:r>
              <a:rPr lang="sv-SE" b="1" dirty="0">
                <a:latin typeface="Arial" panose="020B0604020202020204" pitchFamily="34" charset="0"/>
                <a:cs typeface="Arial" panose="020B0604020202020204" pitchFamily="34" charset="0"/>
                <a:sym typeface="Wingdings" panose="05000000000000000000" pitchFamily="2" charset="2"/>
              </a:rPr>
              <a:t>ska framföras fortlöpande </a:t>
            </a:r>
            <a:r>
              <a:rPr lang="sv-SE" dirty="0">
                <a:latin typeface="Arial" panose="020B0604020202020204" pitchFamily="34" charset="0"/>
                <a:cs typeface="Arial" panose="020B0604020202020204" pitchFamily="34" charset="0"/>
                <a:sym typeface="Wingdings" panose="05000000000000000000" pitchFamily="2" charset="2"/>
              </a:rPr>
              <a:t>(bl.a. samverkan mellan regioner och kommuner, undvik slutenvård genom proaktiva arbetssätt, ett ändamålsenligt resursutnyttjande för omställningen, säkerställa privata aktörers medverkan i omställningen)</a:t>
            </a:r>
            <a:endParaRPr lang="sv-SE" b="1" dirty="0">
              <a:latin typeface="Arial" panose="020B0604020202020204" pitchFamily="34" charset="0"/>
              <a:cs typeface="Arial" panose="020B0604020202020204" pitchFamily="34" charset="0"/>
            </a:endParaRPr>
          </a:p>
          <a:p>
            <a:endParaRPr lang="sv-SE"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298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E18AC0-7AA1-497B-9FEC-B82CD1274C00}"/>
              </a:ext>
            </a:extLst>
          </p:cNvPr>
          <p:cNvSpPr>
            <a:spLocks noGrp="1"/>
          </p:cNvSpPr>
          <p:nvPr>
            <p:ph type="title"/>
          </p:nvPr>
        </p:nvSpPr>
        <p:spPr/>
        <p:txBody>
          <a:bodyPr/>
          <a:lstStyle/>
          <a:p>
            <a:r>
              <a:rPr lang="sv-SE" dirty="0"/>
              <a:t>Vad har hänt och vad kommer att hända framöver i Timrå?</a:t>
            </a:r>
          </a:p>
        </p:txBody>
      </p:sp>
      <p:pic>
        <p:nvPicPr>
          <p:cNvPr id="7" name="Bildobjekt 6">
            <a:extLst>
              <a:ext uri="{FF2B5EF4-FFF2-40B4-BE49-F238E27FC236}">
                <a16:creationId xmlns:a16="http://schemas.microsoft.com/office/drawing/2014/main" id="{65E4D8CC-A696-4ED4-BBE8-1EFBCA0FACA5}"/>
              </a:ext>
            </a:extLst>
          </p:cNvPr>
          <p:cNvPicPr>
            <a:picLocks noChangeAspect="1"/>
          </p:cNvPicPr>
          <p:nvPr/>
        </p:nvPicPr>
        <p:blipFill>
          <a:blip r:embed="rId3"/>
          <a:stretch>
            <a:fillRect/>
          </a:stretch>
        </p:blipFill>
        <p:spPr>
          <a:xfrm>
            <a:off x="461445" y="1868252"/>
            <a:ext cx="4538392" cy="338437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Platshållare för innehåll 2">
            <a:extLst>
              <a:ext uri="{FF2B5EF4-FFF2-40B4-BE49-F238E27FC236}">
                <a16:creationId xmlns:a16="http://schemas.microsoft.com/office/drawing/2014/main" id="{AB96D1D2-1562-44D6-A915-340E5CF8B2C4}"/>
              </a:ext>
            </a:extLst>
          </p:cNvPr>
          <p:cNvSpPr>
            <a:spLocks noGrp="1"/>
          </p:cNvSpPr>
          <p:nvPr>
            <p:ph idx="1"/>
          </p:nvPr>
        </p:nvSpPr>
        <p:spPr>
          <a:xfrm>
            <a:off x="5535978" y="1700808"/>
            <a:ext cx="6046422" cy="4044465"/>
          </a:xfrm>
        </p:spPr>
        <p:txBody>
          <a:bodyPr>
            <a:normAutofit/>
          </a:bodyPr>
          <a:lstStyle/>
          <a:p>
            <a:pPr marL="0" indent="0">
              <a:spcAft>
                <a:spcPts val="600"/>
              </a:spcAft>
              <a:buNone/>
            </a:pPr>
            <a:r>
              <a:rPr lang="sv-SE" b="1" dirty="0">
                <a:latin typeface="Arial" panose="020B0604020202020204" pitchFamily="34" charset="0"/>
                <a:cs typeface="Arial" panose="020B0604020202020204" pitchFamily="34" charset="0"/>
              </a:rPr>
              <a:t>Hur vi fortsätter i år:</a:t>
            </a:r>
          </a:p>
          <a:p>
            <a:r>
              <a:rPr lang="sv-SE" sz="2000" dirty="0" err="1">
                <a:latin typeface="Arial" panose="020B0604020202020204" pitchFamily="34" charset="0"/>
                <a:cs typeface="Arial" panose="020B0604020202020204" pitchFamily="34" charset="0"/>
              </a:rPr>
              <a:t>BarnSäkert</a:t>
            </a:r>
            <a:endParaRPr lang="sv-SE" sz="2000" dirty="0">
              <a:latin typeface="Arial" panose="020B0604020202020204" pitchFamily="34" charset="0"/>
              <a:cs typeface="Arial" panose="020B0604020202020204" pitchFamily="34" charset="0"/>
            </a:endParaRPr>
          </a:p>
          <a:p>
            <a:r>
              <a:rPr lang="sv-SE" sz="2000" dirty="0">
                <a:latin typeface="Arial" panose="020B0604020202020204" pitchFamily="34" charset="0"/>
                <a:cs typeface="Arial" panose="020B0604020202020204" pitchFamily="34" charset="0"/>
              </a:rPr>
              <a:t>Digitala </a:t>
            </a:r>
            <a:r>
              <a:rPr lang="sv-SE" sz="2000" dirty="0" err="1">
                <a:latin typeface="Arial" panose="020B0604020202020204" pitchFamily="34" charset="0"/>
                <a:cs typeface="Arial" panose="020B0604020202020204" pitchFamily="34" charset="0"/>
              </a:rPr>
              <a:t>tillsysnbesök</a:t>
            </a:r>
            <a:endParaRPr lang="sv-SE" sz="2000" dirty="0">
              <a:latin typeface="Arial" panose="020B0604020202020204" pitchFamily="34" charset="0"/>
              <a:cs typeface="Arial" panose="020B0604020202020204" pitchFamily="34" charset="0"/>
            </a:endParaRPr>
          </a:p>
          <a:p>
            <a:r>
              <a:rPr lang="sv-SE" sz="2000" dirty="0">
                <a:latin typeface="Arial" panose="020B0604020202020204" pitchFamily="34" charset="0"/>
                <a:cs typeface="Arial" panose="020B0604020202020204" pitchFamily="34" charset="0"/>
              </a:rPr>
              <a:t>TUFF</a:t>
            </a:r>
          </a:p>
          <a:p>
            <a:r>
              <a:rPr lang="sv-SE" sz="2000" dirty="0">
                <a:latin typeface="Arial" panose="020B0604020202020204" pitchFamily="34" charset="0"/>
                <a:cs typeface="Arial" panose="020B0604020202020204" pitchFamily="34" charset="0"/>
              </a:rPr>
              <a:t>Intensiv hemrehabilitering (IHR)</a:t>
            </a:r>
          </a:p>
          <a:p>
            <a:r>
              <a:rPr lang="sv-SE" sz="2000" dirty="0">
                <a:latin typeface="Arial" panose="020B0604020202020204" pitchFamily="34" charset="0"/>
                <a:cs typeface="Arial" panose="020B0604020202020204" pitchFamily="34" charset="0"/>
              </a:rPr>
              <a:t>(Proaktiv digifysisk seniorvård 2.0)</a:t>
            </a:r>
          </a:p>
          <a:p>
            <a:r>
              <a:rPr lang="sv-SE" sz="2000" dirty="0">
                <a:latin typeface="Arial" panose="020B0604020202020204" pitchFamily="34" charset="0"/>
                <a:cs typeface="Arial" panose="020B0604020202020204" pitchFamily="34" charset="0"/>
              </a:rPr>
              <a:t>Utveckling av ett helhetskoncept ”Ett gott liv som äldre” (förebygga ohälsa och ofrivillig ensamhet hos äldre, förebygga demens och kognitiv svikt samt att stödjer anhöriga enligt sina behov)</a:t>
            </a:r>
          </a:p>
        </p:txBody>
      </p:sp>
    </p:spTree>
    <p:extLst>
      <p:ext uri="{BB962C8B-B14F-4D97-AF65-F5344CB8AC3E}">
        <p14:creationId xmlns:p14="http://schemas.microsoft.com/office/powerpoint/2010/main" val="3530327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EFAC34-3C01-41BF-BEA6-3163E3FF6B9D}"/>
              </a:ext>
            </a:extLst>
          </p:cNvPr>
          <p:cNvSpPr>
            <a:spLocks noGrp="1"/>
          </p:cNvSpPr>
          <p:nvPr>
            <p:ph type="title"/>
          </p:nvPr>
        </p:nvSpPr>
        <p:spPr/>
        <p:txBody>
          <a:bodyPr/>
          <a:lstStyle/>
          <a:p>
            <a:r>
              <a:rPr lang="sv-SE" dirty="0" err="1"/>
              <a:t>BarnSäkert</a:t>
            </a:r>
            <a:endParaRPr lang="sv-SE" dirty="0"/>
          </a:p>
        </p:txBody>
      </p:sp>
      <p:sp>
        <p:nvSpPr>
          <p:cNvPr id="3" name="Platshållare för innehåll 2">
            <a:extLst>
              <a:ext uri="{FF2B5EF4-FFF2-40B4-BE49-F238E27FC236}">
                <a16:creationId xmlns:a16="http://schemas.microsoft.com/office/drawing/2014/main" id="{97B137E7-CF8A-43DC-9AD8-6AC692EE1670}"/>
              </a:ext>
            </a:extLst>
          </p:cNvPr>
          <p:cNvSpPr>
            <a:spLocks noGrp="1"/>
          </p:cNvSpPr>
          <p:nvPr>
            <p:ph idx="1"/>
          </p:nvPr>
        </p:nvSpPr>
        <p:spPr/>
        <p:txBody>
          <a:bodyPr>
            <a:normAutofit/>
          </a:bodyPr>
          <a:lstStyle/>
          <a:p>
            <a:r>
              <a:rPr lang="sv-SE"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Ett initiativ inom barnhälsovården</a:t>
            </a:r>
          </a:p>
          <a:p>
            <a:r>
              <a:rPr lang="sv-SE"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Timrå kommun har deltagit i ett år</a:t>
            </a:r>
          </a:p>
          <a:p>
            <a:r>
              <a:rPr lang="sv-SE"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Genom arbetet med </a:t>
            </a:r>
            <a:r>
              <a:rPr lang="sv-SE" dirty="0" err="1">
                <a:solidFill>
                  <a:srgbClr val="000000"/>
                </a:solidFill>
                <a:effectLst/>
                <a:latin typeface="Verdana" panose="020B0604030504040204" pitchFamily="34" charset="0"/>
                <a:ea typeface="Verdana" panose="020B0604030504040204" pitchFamily="34" charset="0"/>
                <a:cs typeface="Calibri" panose="020F0502020204030204" pitchFamily="34" charset="0"/>
              </a:rPr>
              <a:t>BarnSäkert</a:t>
            </a:r>
            <a:r>
              <a:rPr lang="sv-SE"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 hålls samverkansmöten mellan BHV och familjebehandlare varannan vecka eller vid behov</a:t>
            </a:r>
          </a:p>
          <a:p>
            <a:r>
              <a:rPr lang="sv-SE" dirty="0">
                <a:effectLst/>
                <a:latin typeface="Verdana" panose="020B0604030504040204" pitchFamily="34" charset="0"/>
                <a:ea typeface="Verdana" panose="020B0604030504040204" pitchFamily="34" charset="0"/>
                <a:cs typeface="Calibri" panose="020F0502020204030204" pitchFamily="34" charset="0"/>
              </a:rPr>
              <a:t>Målet är att alla barnfamiljer i Timrå kommun ska få adekvat stöd i rätt tid (för att kunna klara sig själva, i sitt nätverk, så snart som möjligt)</a:t>
            </a:r>
          </a:p>
          <a:p>
            <a:r>
              <a:rPr lang="sv-SE" dirty="0">
                <a:latin typeface="Verdana" panose="020B0604030504040204" pitchFamily="34" charset="0"/>
                <a:ea typeface="Verdana" panose="020B0604030504040204" pitchFamily="34" charset="0"/>
                <a:cs typeface="Calibri" panose="020F0502020204030204" pitchFamily="34" charset="0"/>
              </a:rPr>
              <a:t>Kollegorna från enheten för barn och familj ser mycket positivt på </a:t>
            </a:r>
            <a:r>
              <a:rPr lang="sv-SE" dirty="0" err="1">
                <a:latin typeface="Verdana" panose="020B0604030504040204" pitchFamily="34" charset="0"/>
                <a:ea typeface="Verdana" panose="020B0604030504040204" pitchFamily="34" charset="0"/>
                <a:cs typeface="Calibri" panose="020F0502020204030204" pitchFamily="34" charset="0"/>
              </a:rPr>
              <a:t>BarnSäkert</a:t>
            </a:r>
            <a:r>
              <a:rPr lang="sv-SE" dirty="0">
                <a:latin typeface="Verdana" panose="020B0604030504040204" pitchFamily="34" charset="0"/>
                <a:ea typeface="Verdana" panose="020B0604030504040204" pitchFamily="34" charset="0"/>
                <a:cs typeface="Calibri" panose="020F0502020204030204" pitchFamily="34" charset="0"/>
              </a:rPr>
              <a:t> </a:t>
            </a:r>
            <a:r>
              <a:rPr lang="sv-SE" dirty="0">
                <a:latin typeface="Verdana" panose="020B0604030504040204" pitchFamily="34" charset="0"/>
                <a:ea typeface="Verdana" panose="020B0604030504040204" pitchFamily="34" charset="0"/>
                <a:cs typeface="Calibri" panose="020F0502020204030204" pitchFamily="34" charset="0"/>
                <a:sym typeface="Wingdings" panose="05000000000000000000" pitchFamily="2" charset="2"/>
              </a:rPr>
              <a:t> </a:t>
            </a:r>
            <a:r>
              <a:rPr lang="sv-SE" dirty="0" err="1">
                <a:latin typeface="Verdana" panose="020B0604030504040204" pitchFamily="34" charset="0"/>
                <a:ea typeface="Verdana" panose="020B0604030504040204" pitchFamily="34" charset="0"/>
                <a:cs typeface="Calibri" panose="020F0502020204030204" pitchFamily="34" charset="0"/>
                <a:sym typeface="Wingdings" panose="05000000000000000000" pitchFamily="2" charset="2"/>
              </a:rPr>
              <a:t>ffa</a:t>
            </a:r>
            <a:r>
              <a:rPr lang="sv-SE" dirty="0">
                <a:latin typeface="Verdana" panose="020B0604030504040204" pitchFamily="34" charset="0"/>
                <a:ea typeface="Verdana" panose="020B0604030504040204" pitchFamily="34" charset="0"/>
                <a:cs typeface="Calibri" panose="020F0502020204030204" pitchFamily="34" charset="0"/>
                <a:sym typeface="Wingdings" panose="05000000000000000000" pitchFamily="2" charset="2"/>
              </a:rPr>
              <a:t>. för att initiativet har genererat kontakt med familjer som annars inte hade tagit kontakt med socialtjänsten</a:t>
            </a:r>
            <a:endParaRPr lang="sv-SE" dirty="0">
              <a:solidFill>
                <a:srgbClr val="000000"/>
              </a:solidFill>
              <a:effectLst/>
              <a:latin typeface="Verdana" panose="020B0604030504040204" pitchFamily="34" charset="0"/>
              <a:ea typeface="Verdana" panose="020B0604030504040204" pitchFamily="34" charset="0"/>
              <a:cs typeface="Calibri" panose="020F0502020204030204" pitchFamily="34" charset="0"/>
            </a:endParaRPr>
          </a:p>
        </p:txBody>
      </p:sp>
    </p:spTree>
    <p:extLst>
      <p:ext uri="{BB962C8B-B14F-4D97-AF65-F5344CB8AC3E}">
        <p14:creationId xmlns:p14="http://schemas.microsoft.com/office/powerpoint/2010/main" val="2008140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B83FE5-2F82-4618-A0C0-73E60E9B3BD7}"/>
              </a:ext>
            </a:extLst>
          </p:cNvPr>
          <p:cNvSpPr>
            <a:spLocks noGrp="1"/>
          </p:cNvSpPr>
          <p:nvPr>
            <p:ph type="title"/>
          </p:nvPr>
        </p:nvSpPr>
        <p:spPr/>
        <p:txBody>
          <a:bodyPr/>
          <a:lstStyle/>
          <a:p>
            <a:r>
              <a:rPr lang="sv-SE" dirty="0"/>
              <a:t>Intensiv hemrehabilitering (IHR) – uppföljning av samverkan biståndshandläggare och rehab</a:t>
            </a:r>
          </a:p>
        </p:txBody>
      </p:sp>
      <p:sp>
        <p:nvSpPr>
          <p:cNvPr id="3" name="Platshållare för innehåll 2">
            <a:extLst>
              <a:ext uri="{FF2B5EF4-FFF2-40B4-BE49-F238E27FC236}">
                <a16:creationId xmlns:a16="http://schemas.microsoft.com/office/drawing/2014/main" id="{51C99B6A-6056-489A-9C78-2FA74E8C8B5C}"/>
              </a:ext>
            </a:extLst>
          </p:cNvPr>
          <p:cNvSpPr>
            <a:spLocks noGrp="1"/>
          </p:cNvSpPr>
          <p:nvPr>
            <p:ph idx="1"/>
          </p:nvPr>
        </p:nvSpPr>
        <p:spPr/>
        <p:txBody>
          <a:bodyPr/>
          <a:lstStyle/>
          <a:p>
            <a:r>
              <a:rPr lang="sv-SE" dirty="0"/>
              <a:t>Patient 1: </a:t>
            </a:r>
          </a:p>
          <a:p>
            <a:pPr lvl="1"/>
            <a:r>
              <a:rPr lang="sv-SE" sz="2400" dirty="0"/>
              <a:t>vid starten hade hen beviljad 6,93 timmar hemtjänst per vecka</a:t>
            </a:r>
          </a:p>
          <a:p>
            <a:pPr lvl="1"/>
            <a:r>
              <a:rPr lang="sv-SE" sz="2400" dirty="0"/>
              <a:t>efter 5 veckor IHR kunde hemtjänstinsatserna avslutas helt</a:t>
            </a:r>
          </a:p>
          <a:p>
            <a:pPr lvl="1"/>
            <a:r>
              <a:rPr lang="sv-SE" sz="2400" dirty="0"/>
              <a:t>jämfört med om hen hade behövd fortsätta med hemtjänsten betyder det 360 hemtjänsttimmar per år i besparing </a:t>
            </a:r>
            <a:r>
              <a:rPr lang="sv-SE" sz="2400" i="1" dirty="0"/>
              <a:t>(</a:t>
            </a:r>
            <a:r>
              <a:rPr lang="sv-SE" sz="2400" i="1" dirty="0">
                <a:sym typeface="Wingdings" panose="05000000000000000000" pitchFamily="2" charset="2"/>
              </a:rPr>
              <a:t> </a:t>
            </a:r>
            <a:r>
              <a:rPr lang="sv-SE" sz="2400" i="1" dirty="0"/>
              <a:t>som gynnar alla med tanke på att allt färre måste ta hand om allt fler)</a:t>
            </a:r>
          </a:p>
          <a:p>
            <a:r>
              <a:rPr lang="sv-SE" dirty="0"/>
              <a:t>Uppföljning av initiativet fortsättas löpande</a:t>
            </a:r>
          </a:p>
          <a:p>
            <a:pPr lvl="1"/>
            <a:endParaRPr lang="sv-SE" dirty="0"/>
          </a:p>
        </p:txBody>
      </p:sp>
    </p:spTree>
    <p:extLst>
      <p:ext uri="{BB962C8B-B14F-4D97-AF65-F5344CB8AC3E}">
        <p14:creationId xmlns:p14="http://schemas.microsoft.com/office/powerpoint/2010/main" val="3113061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CFBFD7E-16A5-4826-9622-44D49FC7E821}"/>
              </a:ext>
            </a:extLst>
          </p:cNvPr>
          <p:cNvSpPr>
            <a:spLocks noGrp="1"/>
          </p:cNvSpPr>
          <p:nvPr>
            <p:ph type="title"/>
          </p:nvPr>
        </p:nvSpPr>
        <p:spPr/>
        <p:txBody>
          <a:bodyPr>
            <a:normAutofit/>
          </a:bodyPr>
          <a:lstStyle/>
          <a:p>
            <a:r>
              <a:rPr lang="sv-SE" dirty="0"/>
              <a:t>”Ett gott liv som äldre” – </a:t>
            </a:r>
            <a:r>
              <a:rPr lang="sv-SE" sz="2800" dirty="0">
                <a:latin typeface="Arial" panose="020B0604020202020204" pitchFamily="34" charset="0"/>
                <a:cs typeface="Arial" panose="020B0604020202020204" pitchFamily="34" charset="0"/>
              </a:rPr>
              <a:t>förebygga </a:t>
            </a:r>
            <a:r>
              <a:rPr lang="sv-SE" dirty="0">
                <a:latin typeface="Arial" panose="020B0604020202020204" pitchFamily="34" charset="0"/>
                <a:cs typeface="Arial" panose="020B0604020202020204" pitchFamily="34" charset="0"/>
              </a:rPr>
              <a:t>fysisk och psykisk </a:t>
            </a:r>
            <a:r>
              <a:rPr lang="sv-SE" sz="2800" dirty="0">
                <a:latin typeface="Arial" panose="020B0604020202020204" pitchFamily="34" charset="0"/>
                <a:cs typeface="Arial" panose="020B0604020202020204" pitchFamily="34" charset="0"/>
              </a:rPr>
              <a:t>ohälsa och ofrivillig ensamhet samt att stödjer anhöriga som ger vård</a:t>
            </a:r>
            <a:endParaRPr lang="sv-SE" dirty="0"/>
          </a:p>
        </p:txBody>
      </p:sp>
      <p:sp>
        <p:nvSpPr>
          <p:cNvPr id="3" name="Platshållare för innehåll 2">
            <a:extLst>
              <a:ext uri="{FF2B5EF4-FFF2-40B4-BE49-F238E27FC236}">
                <a16:creationId xmlns:a16="http://schemas.microsoft.com/office/drawing/2014/main" id="{14C76D04-3A10-4F3A-9519-71A38EE2D5B4}"/>
              </a:ext>
            </a:extLst>
          </p:cNvPr>
          <p:cNvSpPr>
            <a:spLocks noGrp="1"/>
          </p:cNvSpPr>
          <p:nvPr>
            <p:ph idx="1"/>
          </p:nvPr>
        </p:nvSpPr>
        <p:spPr/>
        <p:txBody>
          <a:bodyPr/>
          <a:lstStyle/>
          <a:p>
            <a:r>
              <a:rPr lang="sv-SE" dirty="0"/>
              <a:t>Träff med Pensionärsförening tillsammans med RVN </a:t>
            </a:r>
            <a:r>
              <a:rPr lang="sv-SE" dirty="0">
                <a:sym typeface="Wingdings" panose="05000000000000000000" pitchFamily="2" charset="2"/>
              </a:rPr>
              <a:t> nära vård och dess betydelse för äldre i Timrå</a:t>
            </a:r>
          </a:p>
          <a:p>
            <a:r>
              <a:rPr lang="sv-SE" dirty="0">
                <a:sym typeface="Wingdings" panose="05000000000000000000" pitchFamily="2" charset="2"/>
              </a:rPr>
              <a:t>Workshop kring ofrivillig ensamhet hos äldre med ett flertal organisationer och aktörer  uppstart för att sätta igång dialogen och bygga ett lokalt nätverk</a:t>
            </a:r>
          </a:p>
          <a:p>
            <a:r>
              <a:rPr lang="sv-SE" dirty="0"/>
              <a:t>M</a:t>
            </a:r>
            <a:r>
              <a:rPr lang="sv-SE" b="0" dirty="0"/>
              <a:t>öte med </a:t>
            </a:r>
            <a:r>
              <a:rPr lang="sv-SE" dirty="0" err="1"/>
              <a:t>P</a:t>
            </a:r>
            <a:r>
              <a:rPr lang="sv-SE" b="0" dirty="0" err="1"/>
              <a:t>remicare</a:t>
            </a:r>
            <a:r>
              <a:rPr lang="sv-SE" b="0" dirty="0"/>
              <a:t> kring demens </a:t>
            </a:r>
            <a:r>
              <a:rPr lang="sv-SE" b="0" dirty="0">
                <a:sym typeface="Wingdings" panose="05000000000000000000" pitchFamily="2" charset="2"/>
              </a:rPr>
              <a:t> </a:t>
            </a:r>
            <a:r>
              <a:rPr lang="sv-SE" b="0" dirty="0"/>
              <a:t>för att påverka att medborgare söker vård i tid </a:t>
            </a:r>
          </a:p>
          <a:p>
            <a:r>
              <a:rPr lang="sv-SE" dirty="0">
                <a:sym typeface="Wingdings" panose="05000000000000000000" pitchFamily="2" charset="2"/>
              </a:rPr>
              <a:t>Medborgarmedverkan kring stödbehov bland anhöriga som ger informell vård  enkäter till olika målgrupper utvecklas och skickas ut</a:t>
            </a:r>
            <a:endParaRPr lang="sv-SE" dirty="0"/>
          </a:p>
        </p:txBody>
      </p:sp>
    </p:spTree>
    <p:extLst>
      <p:ext uri="{BB962C8B-B14F-4D97-AF65-F5344CB8AC3E}">
        <p14:creationId xmlns:p14="http://schemas.microsoft.com/office/powerpoint/2010/main" val="3690806320"/>
      </p:ext>
    </p:extLst>
  </p:cSld>
  <p:clrMapOvr>
    <a:masterClrMapping/>
  </p:clrMapOvr>
</p:sld>
</file>

<file path=ppt/theme/theme1.xml><?xml version="1.0" encoding="utf-8"?>
<a:theme xmlns:a="http://schemas.openxmlformats.org/drawingml/2006/main" name="Office-tema">
  <a:themeElements>
    <a:clrScheme name="Timrå std">
      <a:dk1>
        <a:srgbClr val="000000"/>
      </a:dk1>
      <a:lt1>
        <a:srgbClr val="FFFFFF"/>
      </a:lt1>
      <a:dk2>
        <a:srgbClr val="000000"/>
      </a:dk2>
      <a:lt2>
        <a:srgbClr val="FFFFFF"/>
      </a:lt2>
      <a:accent1>
        <a:srgbClr val="E9B449"/>
      </a:accent1>
      <a:accent2>
        <a:srgbClr val="DE3831"/>
      </a:accent2>
      <a:accent3>
        <a:srgbClr val="0073CF"/>
      </a:accent3>
      <a:accent4>
        <a:srgbClr val="E9B449"/>
      </a:accent4>
      <a:accent5>
        <a:srgbClr val="DE3831"/>
      </a:accent5>
      <a:accent6>
        <a:srgbClr val="0073CF"/>
      </a:accent6>
      <a:hlink>
        <a:srgbClr val="0000FF"/>
      </a:hlink>
      <a:folHlink>
        <a:srgbClr val="800080"/>
      </a:folHlink>
    </a:clrScheme>
    <a:fontScheme name="Timrå std">
      <a:majorFont>
        <a:latin typeface="Arial"/>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9089</TotalTime>
  <Words>1013</Words>
  <Application>Microsoft Office PowerPoint</Application>
  <PresentationFormat>Bredbild</PresentationFormat>
  <Paragraphs>75</Paragraphs>
  <Slides>8</Slides>
  <Notes>7</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8</vt:i4>
      </vt:variant>
    </vt:vector>
  </HeadingPairs>
  <TitlesOfParts>
    <vt:vector size="14" baseType="lpstr">
      <vt:lpstr>Arial</vt:lpstr>
      <vt:lpstr>Calibri</vt:lpstr>
      <vt:lpstr>Garamond</vt:lpstr>
      <vt:lpstr>Verdana</vt:lpstr>
      <vt:lpstr>Wingdings</vt:lpstr>
      <vt:lpstr>Office-tema</vt:lpstr>
      <vt:lpstr>Nära vård</vt:lpstr>
      <vt:lpstr>Överenskommelse</vt:lpstr>
      <vt:lpstr>Överenskommelsen 2024 – fördelning av medlen</vt:lpstr>
      <vt:lpstr>Överenskommelsen 2024 – fördelning av medlen</vt:lpstr>
      <vt:lpstr>Vad har hänt och vad kommer att hända framöver i Timrå?</vt:lpstr>
      <vt:lpstr>BarnSäkert</vt:lpstr>
      <vt:lpstr>Intensiv hemrehabilitering (IHR) – uppföljning av samverkan biståndshandläggare och rehab</vt:lpstr>
      <vt:lpstr>”Ett gott liv som äldre” – förebygga fysisk och psykisk ohälsa och ofrivillig ensamhet samt att stödjer anhöriga som ger vård</vt:lpstr>
    </vt:vector>
  </TitlesOfParts>
  <Company>Timrå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 ämne</dc:title>
  <dc:creator>Christiane Reichard</dc:creator>
  <cp:lastModifiedBy>Christiane Reichard</cp:lastModifiedBy>
  <cp:revision>21</cp:revision>
  <dcterms:created xsi:type="dcterms:W3CDTF">2024-01-31T13:52:51Z</dcterms:created>
  <dcterms:modified xsi:type="dcterms:W3CDTF">2024-05-20T12:46:09Z</dcterms:modified>
</cp:coreProperties>
</file>