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3" r:id="rId3"/>
    <p:sldId id="257" r:id="rId4"/>
    <p:sldId id="265" r:id="rId5"/>
    <p:sldId id="266" r:id="rId6"/>
    <p:sldId id="267" r:id="rId7"/>
    <p:sldId id="261" r:id="rId8"/>
    <p:sldId id="268" r:id="rId9"/>
    <p:sldId id="264" r:id="rId10"/>
    <p:sldId id="262" r:id="rId11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7" autoAdjust="0"/>
    <p:restoredTop sz="82139" autoAdjust="0"/>
  </p:normalViewPr>
  <p:slideViewPr>
    <p:cSldViewPr>
      <p:cViewPr varScale="1">
        <p:scale>
          <a:sx n="93" d="100"/>
          <a:sy n="93" d="100"/>
        </p:scale>
        <p:origin x="216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vm\AppData\Local\Microsoft\Windows\INetCache\Content.Outlook\XZKUJR60\Periodbudget%20(22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/>
              <a:t>Övertid Hemtjänst Tkr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Blad1!$C$1</c:f>
              <c:strCache>
                <c:ptCount val="1"/>
                <c:pt idx="0">
                  <c:v>Tkr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Blad1!$B$2:$B$5</c:f>
              <c:strCache>
                <c:ptCount val="4"/>
                <c:pt idx="0">
                  <c:v>202401</c:v>
                </c:pt>
                <c:pt idx="1">
                  <c:v>202402</c:v>
                </c:pt>
                <c:pt idx="2">
                  <c:v>202403</c:v>
                </c:pt>
                <c:pt idx="3">
                  <c:v>202404</c:v>
                </c:pt>
              </c:strCache>
            </c:strRef>
          </c:cat>
          <c:val>
            <c:numRef>
              <c:f>Blad1!$C$2:$C$5</c:f>
              <c:numCache>
                <c:formatCode>#,##0</c:formatCode>
                <c:ptCount val="4"/>
                <c:pt idx="0">
                  <c:v>403.62088320000004</c:v>
                </c:pt>
                <c:pt idx="1">
                  <c:v>328.03669439999999</c:v>
                </c:pt>
                <c:pt idx="2">
                  <c:v>235.4015808</c:v>
                </c:pt>
                <c:pt idx="3">
                  <c:v>82.158465600000014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49-4F24-A3D5-73C8A3F4EC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25008928"/>
        <c:axId val="959584608"/>
      </c:barChart>
      <c:catAx>
        <c:axId val="725008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959584608"/>
        <c:crosses val="autoZero"/>
        <c:auto val="1"/>
        <c:lblAlgn val="ctr"/>
        <c:lblOffset val="100"/>
        <c:noMultiLvlLbl val="0"/>
      </c:catAx>
      <c:valAx>
        <c:axId val="959584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25008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DC77BA-5E42-4172-AB01-B42235882C52}" type="datetimeFigureOut">
              <a:rPr lang="sv-SE" smtClean="0"/>
              <a:t>2024-05-20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5E0A82-1553-45F0-B00F-35C3C6D4B1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9386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Förklara skillnaden i timmar, vad innebär beläggning osv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5E0A82-1553-45F0-B00F-35C3C6D4B12C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69210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5E0A82-1553-45F0-B00F-35C3C6D4B12C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6553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5E0A82-1553-45F0-B00F-35C3C6D4B12C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952835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5E0A82-1553-45F0-B00F-35C3C6D4B12C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43018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5E0A82-1553-45F0-B00F-35C3C6D4B12C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89691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nr\AppData\Local\Microsoft\Windows\Temporary Internet Files\Content.Outlook\YZGM5U8I\ppt_sky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8" t="1" b="1581"/>
          <a:stretch/>
        </p:blipFill>
        <p:spPr bwMode="auto">
          <a:xfrm>
            <a:off x="0" y="5254958"/>
            <a:ext cx="9144000" cy="1603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ktangel 6" hidden="1"/>
          <p:cNvSpPr/>
          <p:nvPr userDrawn="1"/>
        </p:nvSpPr>
        <p:spPr>
          <a:xfrm>
            <a:off x="5796136" y="5589240"/>
            <a:ext cx="3240360" cy="11521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bg1"/>
              </a:solidFill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247007"/>
            <a:ext cx="7558608" cy="1326009"/>
          </a:xfrm>
        </p:spPr>
        <p:txBody>
          <a:bodyPr/>
          <a:lstStyle>
            <a:lvl1pPr algn="ctr">
              <a:defRPr baseline="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pic>
        <p:nvPicPr>
          <p:cNvPr id="8" name="Logotyp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000" y="406800"/>
            <a:ext cx="2195889" cy="504000"/>
          </a:xfrm>
          <a:prstGeom prst="rect">
            <a:avLst/>
          </a:prstGeom>
        </p:spPr>
      </p:pic>
      <p:pic>
        <p:nvPicPr>
          <p:cNvPr id="10" name="Bård" descr="Bild 2 kopia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7" t="232" r="13333" b="232"/>
          <a:stretch>
            <a:fillRect/>
          </a:stretch>
        </p:blipFill>
        <p:spPr bwMode="auto">
          <a:xfrm>
            <a:off x="0" y="-3175"/>
            <a:ext cx="152400" cy="686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Bildobjekt 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5130766"/>
            <a:ext cx="576064" cy="602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990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68ACA-F563-404D-A12F-77B28FBCE9E0}" type="datetimeFigureOut">
              <a:rPr lang="sv-SE" smtClean="0"/>
              <a:t>2024-05-20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D9BE-1553-4051-B1A9-83819CE0EA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9978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68ACA-F563-404D-A12F-77B28FBCE9E0}" type="datetimeFigureOut">
              <a:rPr lang="sv-SE" smtClean="0"/>
              <a:t>2024-05-20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D9BE-1553-4051-B1A9-83819CE0EA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1364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68ACA-F563-404D-A12F-77B28FBCE9E0}" type="datetimeFigureOut">
              <a:rPr lang="sv-SE" smtClean="0"/>
              <a:t>2024-05-20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D9BE-1553-4051-B1A9-83819CE0EA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43553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68ACA-F563-404D-A12F-77B28FBCE9E0}" type="datetimeFigureOut">
              <a:rPr lang="sv-SE" smtClean="0"/>
              <a:t>2024-05-20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D9BE-1553-4051-B1A9-83819CE0EA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9629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68ACA-F563-404D-A12F-77B28FBCE9E0}" type="datetimeFigureOut">
              <a:rPr lang="sv-SE" smtClean="0"/>
              <a:t>2024-05-20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D9BE-1553-4051-B1A9-83819CE0EA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4940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68ACA-F563-404D-A12F-77B28FBCE9E0}" type="datetimeFigureOut">
              <a:rPr lang="sv-SE" smtClean="0"/>
              <a:t>2024-05-20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D9BE-1553-4051-B1A9-83819CE0EA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2244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gif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ård" descr="Bild 2 kopia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7" t="232" r="13333" b="232"/>
          <a:stretch>
            <a:fillRect/>
          </a:stretch>
        </p:blipFill>
        <p:spPr bwMode="auto">
          <a:xfrm>
            <a:off x="0" y="-3175"/>
            <a:ext cx="152400" cy="686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Logotyp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000" y="6166800"/>
            <a:ext cx="2195889" cy="504000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84000" y="6246000"/>
            <a:ext cx="946800" cy="475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68ACA-F563-404D-A12F-77B28FBCE9E0}" type="datetimeFigureOut">
              <a:rPr lang="sv-SE" smtClean="0"/>
              <a:t>2024-05-20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774800" y="6246000"/>
            <a:ext cx="1591200" cy="475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3430800" y="6246000"/>
            <a:ext cx="1728000" cy="475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D9BE-1553-4051-B1A9-83819CE0EA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082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Bemanningsprocessen</a:t>
            </a:r>
          </a:p>
        </p:txBody>
      </p:sp>
    </p:spTree>
    <p:extLst>
      <p:ext uri="{BB962C8B-B14F-4D97-AF65-F5344CB8AC3E}">
        <p14:creationId xmlns:p14="http://schemas.microsoft.com/office/powerpoint/2010/main" val="36838875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D1567BC-4C67-4EF6-9D03-0D7488796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FA113F6-0C70-4F03-96A0-7641D66817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3200" dirty="0">
                <a:effectLst/>
                <a:ea typeface="Garamond" panose="02020404030301010803" pitchFamily="18" charset="0"/>
                <a:cs typeface="Times New Roman" panose="02020603050405020304" pitchFamily="18" charset="0"/>
              </a:rPr>
              <a:t>Socialförvaltningen föreslår därmed att socialnämnden beslutar att fastställa grundbemanningen för omvårdnadspersonal dag och kväll till 0,67, korttidsvård till 0.71, </a:t>
            </a:r>
            <a:r>
              <a:rPr lang="sv-SE" sz="3200" dirty="0" err="1">
                <a:effectLst/>
                <a:ea typeface="Garamond" panose="02020404030301010803" pitchFamily="18" charset="0"/>
                <a:cs typeface="Times New Roman" panose="02020603050405020304" pitchFamily="18" charset="0"/>
              </a:rPr>
              <a:t>Merlogården</a:t>
            </a:r>
            <a:r>
              <a:rPr lang="sv-SE" sz="3200" dirty="0">
                <a:effectLst/>
                <a:ea typeface="Garamond" panose="02020404030301010803" pitchFamily="18" charset="0"/>
                <a:cs typeface="Times New Roman" panose="02020603050405020304" pitchFamily="18" charset="0"/>
              </a:rPr>
              <a:t> plan 1 till 1,05 samt nattbemanning inom spannet 0,15-0,22. </a:t>
            </a:r>
          </a:p>
        </p:txBody>
      </p:sp>
    </p:spTree>
    <p:extLst>
      <p:ext uri="{BB962C8B-B14F-4D97-AF65-F5344CB8AC3E}">
        <p14:creationId xmlns:p14="http://schemas.microsoft.com/office/powerpoint/2010/main" val="1678444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D46494C-6068-4AFA-B48B-CA8006817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Bemanningsläget inför sommaren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5147E2E-BAEC-4D5D-AB76-C30FA5615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Baspersonal Sol och LSS</a:t>
            </a:r>
          </a:p>
          <a:p>
            <a:r>
              <a:rPr lang="sv-SE" dirty="0"/>
              <a:t>Sjuksköterskor</a:t>
            </a:r>
          </a:p>
        </p:txBody>
      </p:sp>
    </p:spTree>
    <p:extLst>
      <p:ext uri="{BB962C8B-B14F-4D97-AF65-F5344CB8AC3E}">
        <p14:creationId xmlns:p14="http://schemas.microsoft.com/office/powerpoint/2010/main" val="4269575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Uppföljningsverktyg för hemtjänsten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D492020-AE51-4288-8B7C-6B8CB69FCF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Utifrån arbetet som gjorts med Timecare</a:t>
            </a:r>
          </a:p>
          <a:p>
            <a:r>
              <a:rPr lang="sv-SE" dirty="0"/>
              <a:t>Verksamhet och ekonomisk uppföljning</a:t>
            </a:r>
          </a:p>
          <a:p>
            <a:r>
              <a:rPr lang="sv-SE" dirty="0"/>
              <a:t>Utgår från följande mått</a:t>
            </a:r>
          </a:p>
          <a:p>
            <a:pPr lvl="1"/>
            <a:r>
              <a:rPr lang="sv-SE" dirty="0"/>
              <a:t>Timmar (beviljade, planerad, utförd osv)</a:t>
            </a:r>
          </a:p>
          <a:p>
            <a:pPr lvl="1"/>
            <a:r>
              <a:rPr lang="sv-SE" dirty="0"/>
              <a:t>Beläggning</a:t>
            </a:r>
          </a:p>
          <a:p>
            <a:pPr lvl="1"/>
            <a:r>
              <a:rPr lang="sv-SE" dirty="0"/>
              <a:t>Faktiskt arbetat tid</a:t>
            </a:r>
          </a:p>
          <a:p>
            <a:pPr lvl="1"/>
            <a:r>
              <a:rPr lang="sv-SE" dirty="0"/>
              <a:t>Kostnad och utfall</a:t>
            </a:r>
          </a:p>
          <a:p>
            <a:pPr lvl="1"/>
            <a:r>
              <a:rPr lang="sv-SE" dirty="0"/>
              <a:t>Sjukfrånvaro</a:t>
            </a:r>
          </a:p>
        </p:txBody>
      </p:sp>
    </p:spTree>
    <p:extLst>
      <p:ext uri="{BB962C8B-B14F-4D97-AF65-F5344CB8AC3E}">
        <p14:creationId xmlns:p14="http://schemas.microsoft.com/office/powerpoint/2010/main" val="2099564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Uppföljningsverktyg för hemtjänsten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97B7754C-5A53-4332-ACA3-2AAC75D1CB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1603686"/>
            <a:ext cx="8820472" cy="3521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622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Analys hittills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6A38E7D9-186B-4793-B217-9F6629409B39}"/>
              </a:ext>
            </a:extLst>
          </p:cNvPr>
          <p:cNvSpPr txBox="1"/>
          <p:nvPr/>
        </p:nvSpPr>
        <p:spPr>
          <a:xfrm>
            <a:off x="755576" y="1628800"/>
            <a:ext cx="7200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Nu har vi ett nuläge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De grupper som avviker ekonomiskt har en inverterad kurva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Vi behöver effektivisera vår schemaläggning för en högre beläggning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Resursfördelning – möjligt att bygga budget utifrån beviljade timmar?</a:t>
            </a:r>
          </a:p>
        </p:txBody>
      </p:sp>
    </p:spTree>
    <p:extLst>
      <p:ext uri="{BB962C8B-B14F-4D97-AF65-F5344CB8AC3E}">
        <p14:creationId xmlns:p14="http://schemas.microsoft.com/office/powerpoint/2010/main" val="3759952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Vidtagna samt planerade åtgärder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6A38E7D9-186B-4793-B217-9F6629409B39}"/>
              </a:ext>
            </a:extLst>
          </p:cNvPr>
          <p:cNvSpPr txBox="1"/>
          <p:nvPr/>
        </p:nvSpPr>
        <p:spPr>
          <a:xfrm>
            <a:off x="755576" y="1628800"/>
            <a:ext cx="720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Planerare med i processen och tagit del av resultatet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Uppföljning sker kontinuerligt av planerad och utförd tid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Bemanningshandboken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A8D0CC00-246F-4E77-8945-A2617A989B3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6812569"/>
              </p:ext>
            </p:extLst>
          </p:nvPr>
        </p:nvGraphicFramePr>
        <p:xfrm>
          <a:off x="1259632" y="2820545"/>
          <a:ext cx="6912768" cy="31287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44361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AB96715-4495-4706-88F8-E87233B3D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Uppföljning Vård -och omsorgsboende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EC92F75-68ED-4CC5-AFEA-7D5ACBC45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Kommer att ske på samma sätt som i hemtjänsten men med parametrar för boende</a:t>
            </a:r>
          </a:p>
          <a:p>
            <a:endParaRPr lang="sv-SE" dirty="0"/>
          </a:p>
          <a:p>
            <a:r>
              <a:rPr lang="sv-SE" dirty="0"/>
              <a:t>Särskild tillsyn kommer att bedömas av </a:t>
            </a:r>
            <a:r>
              <a:rPr lang="sv-SE" dirty="0">
                <a:effectLst/>
                <a:ea typeface="Garamond" panose="02020404030301010803" pitchFamily="18" charset="0"/>
                <a:cs typeface="Times New Roman" panose="02020603050405020304" pitchFamily="18" charset="0"/>
              </a:rPr>
              <a:t>enhetschef, </a:t>
            </a:r>
            <a:r>
              <a:rPr lang="sv-SE" dirty="0">
                <a:cs typeface="Times New Roman" panose="02020603050405020304" pitchFamily="18" charset="0"/>
              </a:rPr>
              <a:t>s</a:t>
            </a:r>
            <a:r>
              <a:rPr lang="sv-SE" dirty="0">
                <a:effectLst/>
                <a:ea typeface="Garamond" panose="02020404030301010803" pitchFamily="18" charset="0"/>
                <a:cs typeface="Times New Roman" panose="02020603050405020304" pitchFamily="18" charset="0"/>
              </a:rPr>
              <a:t>juksköterska</a:t>
            </a:r>
            <a:r>
              <a:rPr lang="sv-SE" dirty="0">
                <a:ea typeface="Garamond" panose="02020404030301010803" pitchFamily="18" charset="0"/>
                <a:cs typeface="Times New Roman" panose="02020603050405020304" pitchFamily="18" charset="0"/>
              </a:rPr>
              <a:t> och vid behov</a:t>
            </a:r>
            <a:r>
              <a:rPr lang="sv-SE" dirty="0">
                <a:effectLst/>
                <a:ea typeface="Garamond" panose="02020404030301010803" pitchFamily="18" charset="0"/>
                <a:cs typeface="Times New Roman" panose="02020603050405020304" pitchFamily="18" charset="0"/>
              </a:rPr>
              <a:t> rehab med åtgärder och uppföljning</a:t>
            </a:r>
            <a:r>
              <a:rPr lang="sv-SE" sz="2800" dirty="0">
                <a:effectLst/>
                <a:ea typeface="Garamond" panose="02020404030301010803" pitchFamily="18" charset="0"/>
                <a:cs typeface="Times New Roman" panose="02020603050405020304" pitchFamily="18" charset="0"/>
              </a:rPr>
              <a:t>. </a:t>
            </a: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3566702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AB96715-4495-4706-88F8-E87233B3D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Resultat hittills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EC92F75-68ED-4CC5-AFEA-7D5ACBC45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Verksamheten uppskattar nya verktyg</a:t>
            </a:r>
          </a:p>
          <a:p>
            <a:r>
              <a:rPr lang="sv-SE" sz="2800" dirty="0"/>
              <a:t>Ett intresse att följa upp och se resultat</a:t>
            </a:r>
          </a:p>
          <a:p>
            <a:r>
              <a:rPr lang="sv-SE" sz="2800" dirty="0"/>
              <a:t>Dialogen är igång</a:t>
            </a:r>
          </a:p>
        </p:txBody>
      </p:sp>
    </p:spTree>
    <p:extLst>
      <p:ext uri="{BB962C8B-B14F-4D97-AF65-F5344CB8AC3E}">
        <p14:creationId xmlns:p14="http://schemas.microsoft.com/office/powerpoint/2010/main" val="1191638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2488C7E-6579-49E7-AF8E-A4DBE3EE4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Grundbemanning inom äldreomsorgens vård- och omsorgsboenden</a:t>
            </a:r>
            <a:br>
              <a:rPr lang="sv-SE" sz="18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6B96BC9-8F1E-498B-92B4-017B6DB5AB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sz="3500" dirty="0"/>
              <a:t>Nuläge: </a:t>
            </a:r>
            <a:r>
              <a:rPr lang="sv-SE" sz="3500" dirty="0">
                <a:effectLst/>
                <a:ea typeface="Garamond" panose="02020404030301010803" pitchFamily="18" charset="0"/>
                <a:cs typeface="Times New Roman" panose="02020603050405020304" pitchFamily="18" charset="0"/>
              </a:rPr>
              <a:t>0,61 till 0,92 för dag och kväll</a:t>
            </a:r>
          </a:p>
          <a:p>
            <a:endParaRPr lang="sv-SE" sz="3500" dirty="0">
              <a:cs typeface="Times New Roman" panose="02020603050405020304" pitchFamily="18" charset="0"/>
            </a:endParaRPr>
          </a:p>
          <a:p>
            <a:r>
              <a:rPr lang="sv-SE" sz="3500" dirty="0">
                <a:cs typeface="Times New Roman" panose="02020603050405020304" pitchFamily="18" charset="0"/>
              </a:rPr>
              <a:t>Omvärldsbevakning</a:t>
            </a:r>
          </a:p>
          <a:p>
            <a:endParaRPr lang="sv-SE" sz="3300" dirty="0">
              <a:cs typeface="Times New Roman" panose="02020603050405020304" pitchFamily="18" charset="0"/>
            </a:endParaRPr>
          </a:p>
          <a:p>
            <a:r>
              <a:rPr lang="sv-SE" sz="3500" dirty="0"/>
              <a:t>Utifrån arbetet med bemanningsprocessen och den ekonomiska processen är beslutet om bemanningstal viktigt för att få en likvärdig bemanning på alla kommunens boenden.</a:t>
            </a:r>
          </a:p>
          <a:p>
            <a:pPr marL="0" indent="0">
              <a:buNone/>
            </a:pPr>
            <a:endParaRPr lang="sv-SE" sz="3300" dirty="0">
              <a:cs typeface="Times New Roman" panose="02020603050405020304" pitchFamily="18" charset="0"/>
            </a:endParaRPr>
          </a:p>
          <a:p>
            <a:endParaRPr lang="sv-SE" sz="3300" dirty="0">
              <a:cs typeface="Times New Roman" panose="02020603050405020304" pitchFamily="18" charset="0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30837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Timrå std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9B449"/>
      </a:accent1>
      <a:accent2>
        <a:srgbClr val="DE3831"/>
      </a:accent2>
      <a:accent3>
        <a:srgbClr val="0073CF"/>
      </a:accent3>
      <a:accent4>
        <a:srgbClr val="E9B449"/>
      </a:accent4>
      <a:accent5>
        <a:srgbClr val="DE3831"/>
      </a:accent5>
      <a:accent6>
        <a:srgbClr val="0073CF"/>
      </a:accent6>
      <a:hlink>
        <a:srgbClr val="0000FF"/>
      </a:hlink>
      <a:folHlink>
        <a:srgbClr val="800080"/>
      </a:folHlink>
    </a:clrScheme>
    <a:fontScheme name="Timrå std">
      <a:majorFont>
        <a:latin typeface="Arial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82</TotalTime>
  <Words>247</Words>
  <Application>Microsoft Office PowerPoint</Application>
  <PresentationFormat>Bildspel på skärmen (4:3)</PresentationFormat>
  <Paragraphs>46</Paragraphs>
  <Slides>10</Slides>
  <Notes>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4" baseType="lpstr">
      <vt:lpstr>Arial</vt:lpstr>
      <vt:lpstr>Calibri</vt:lpstr>
      <vt:lpstr>Garamond</vt:lpstr>
      <vt:lpstr>Office-tema</vt:lpstr>
      <vt:lpstr>Bemanningsprocessen</vt:lpstr>
      <vt:lpstr>Bemanningsläget inför sommaren</vt:lpstr>
      <vt:lpstr>Uppföljningsverktyg för hemtjänsten</vt:lpstr>
      <vt:lpstr>Uppföljningsverktyg för hemtjänsten</vt:lpstr>
      <vt:lpstr>Analys hittills</vt:lpstr>
      <vt:lpstr>Vidtagna samt planerade åtgärder</vt:lpstr>
      <vt:lpstr>Uppföljning Vård -och omsorgsboende</vt:lpstr>
      <vt:lpstr>Resultat hittills</vt:lpstr>
      <vt:lpstr>Grundbemanning inom äldreomsorgens vård- och omsorgsboenden </vt:lpstr>
      <vt:lpstr>PowerPoint-presentation</vt:lpstr>
    </vt:vector>
  </TitlesOfParts>
  <Company>Timrå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Bemanningsprocessen</dc:title>
  <dc:creator>Marie Backlund</dc:creator>
  <cp:lastModifiedBy>Johan Vikström</cp:lastModifiedBy>
  <cp:revision>10</cp:revision>
  <dcterms:created xsi:type="dcterms:W3CDTF">2024-05-19T17:58:15Z</dcterms:created>
  <dcterms:modified xsi:type="dcterms:W3CDTF">2024-05-20T10:36:03Z</dcterms:modified>
</cp:coreProperties>
</file>