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7" r:id="rId4"/>
    <p:sldId id="260" r:id="rId5"/>
    <p:sldId id="322" r:id="rId6"/>
    <p:sldId id="312" r:id="rId7"/>
    <p:sldId id="305" r:id="rId8"/>
    <p:sldId id="315" r:id="rId9"/>
    <p:sldId id="316" r:id="rId10"/>
    <p:sldId id="317" r:id="rId11"/>
    <p:sldId id="321" r:id="rId12"/>
    <p:sldId id="319" r:id="rId13"/>
    <p:sldId id="320" r:id="rId14"/>
    <p:sldId id="313" r:id="rId15"/>
    <p:sldId id="309" r:id="rId16"/>
    <p:sldId id="280" r:id="rId17"/>
    <p:sldId id="323" r:id="rId18"/>
    <p:sldId id="304" r:id="rId19"/>
    <p:sldId id="314" r:id="rId20"/>
    <p:sldId id="311" r:id="rId21"/>
    <p:sldId id="324" r:id="rId22"/>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7A8590F-C273-4CD4-8964-FAB0B19C6D6D}">
          <p14:sldIdLst>
            <p14:sldId id="256"/>
            <p14:sldId id="257"/>
            <p14:sldId id="267"/>
            <p14:sldId id="260"/>
            <p14:sldId id="322"/>
            <p14:sldId id="312"/>
            <p14:sldId id="305"/>
            <p14:sldId id="315"/>
            <p14:sldId id="316"/>
            <p14:sldId id="317"/>
            <p14:sldId id="321"/>
            <p14:sldId id="319"/>
            <p14:sldId id="320"/>
            <p14:sldId id="313"/>
            <p14:sldId id="309"/>
            <p14:sldId id="280"/>
            <p14:sldId id="323"/>
            <p14:sldId id="304"/>
            <p14:sldId id="314"/>
            <p14:sldId id="311"/>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jungmark-Åfeldt" initials="ML" lastIdx="1" clrIdx="0">
    <p:extLst>
      <p:ext uri="{19B8F6BF-5375-455C-9EA6-DF929625EA0E}">
        <p15:presenceInfo xmlns:p15="http://schemas.microsoft.com/office/powerpoint/2012/main" userId="S-1-5-21-2060109351-985407145-3940455605-22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6" autoAdjust="0"/>
    <p:restoredTop sz="72482" autoAdjust="0"/>
  </p:normalViewPr>
  <p:slideViewPr>
    <p:cSldViewPr>
      <p:cViewPr varScale="1">
        <p:scale>
          <a:sx n="82" d="100"/>
          <a:sy n="82" d="100"/>
        </p:scale>
        <p:origin x="202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0T13:59:04.073"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A7EED-5EE9-42C9-BDE3-64622ECB91D0}"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endParaRPr lang="sv-SE"/>
        </a:p>
      </dgm:t>
    </dgm:pt>
    <dgm:pt modelId="{652A8C77-B6DD-4A91-89A5-A174D03F869F}" type="pres">
      <dgm:prSet presAssocID="{920A7EED-5EE9-42C9-BDE3-64622ECB91D0}" presName="matrix" presStyleCnt="0">
        <dgm:presLayoutVars>
          <dgm:chMax val="1"/>
          <dgm:dir/>
          <dgm:resizeHandles val="exact"/>
        </dgm:presLayoutVars>
      </dgm:prSet>
      <dgm:spPr/>
      <dgm:t>
        <a:bodyPr/>
        <a:lstStyle/>
        <a:p>
          <a:endParaRPr lang="sv-SE"/>
        </a:p>
      </dgm:t>
    </dgm:pt>
  </dgm:ptLst>
  <dgm:cxnLst>
    <dgm:cxn modelId="{F59F76C9-5276-4103-9991-AD8FC177D5CA}" type="presOf" srcId="{920A7EED-5EE9-42C9-BDE3-64622ECB91D0}" destId="{652A8C77-B6DD-4A91-89A5-A174D03F869F}"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A7EED-5EE9-42C9-BDE3-64622ECB91D0}"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endParaRPr lang="sv-SE"/>
        </a:p>
      </dgm:t>
    </dgm:pt>
    <dgm:pt modelId="{C6618F9E-0407-43AA-AB48-5D8476703B45}">
      <dgm:prSet phldrT="[Text]"/>
      <dgm:spPr/>
      <dgm:t>
        <a:bodyPr/>
        <a:lstStyle/>
        <a:p>
          <a:r>
            <a:rPr lang="sv-SE" b="1" dirty="0" smtClean="0"/>
            <a:t>Learning by </a:t>
          </a:r>
          <a:r>
            <a:rPr lang="sv-SE" b="1" dirty="0" err="1" smtClean="0"/>
            <a:t>doing</a:t>
          </a:r>
          <a:endParaRPr lang="sv-SE" b="1" dirty="0"/>
        </a:p>
      </dgm:t>
    </dgm:pt>
    <dgm:pt modelId="{EB184E81-F595-49DB-913D-401E906F2A60}" type="parTrans" cxnId="{FFC2315F-B132-49AB-A4F3-7BAB1B45B57D}">
      <dgm:prSet/>
      <dgm:spPr/>
      <dgm:t>
        <a:bodyPr/>
        <a:lstStyle/>
        <a:p>
          <a:endParaRPr lang="sv-SE"/>
        </a:p>
      </dgm:t>
    </dgm:pt>
    <dgm:pt modelId="{B33458F2-BF99-4269-99DA-E062F29C817A}" type="sibTrans" cxnId="{FFC2315F-B132-49AB-A4F3-7BAB1B45B57D}">
      <dgm:prSet/>
      <dgm:spPr/>
      <dgm:t>
        <a:bodyPr/>
        <a:lstStyle/>
        <a:p>
          <a:endParaRPr lang="sv-SE"/>
        </a:p>
      </dgm:t>
    </dgm:pt>
    <dgm:pt modelId="{0EE9D448-82EB-4FFF-A975-34502C806BCF}">
      <dgm:prSet phldrT="[Text]"/>
      <dgm:spPr/>
      <dgm:t>
        <a:bodyPr/>
        <a:lstStyle/>
        <a:p>
          <a:r>
            <a:rPr lang="sv-SE" b="1" dirty="0" smtClean="0"/>
            <a:t>Central process för styrning </a:t>
          </a:r>
          <a:endParaRPr lang="sv-SE" b="1" dirty="0"/>
        </a:p>
      </dgm:t>
    </dgm:pt>
    <dgm:pt modelId="{54AC9C5A-80F8-4E74-90AF-4563826358A0}" type="parTrans" cxnId="{1B51D72B-6C8D-432D-BCF3-6FBF781A9EB1}">
      <dgm:prSet/>
      <dgm:spPr/>
      <dgm:t>
        <a:bodyPr/>
        <a:lstStyle/>
        <a:p>
          <a:endParaRPr lang="sv-SE"/>
        </a:p>
      </dgm:t>
    </dgm:pt>
    <dgm:pt modelId="{3A3539A8-FC52-4B8D-9460-C8DEDEEFC79E}" type="sibTrans" cxnId="{1B51D72B-6C8D-432D-BCF3-6FBF781A9EB1}">
      <dgm:prSet/>
      <dgm:spPr/>
      <dgm:t>
        <a:bodyPr/>
        <a:lstStyle/>
        <a:p>
          <a:endParaRPr lang="sv-SE"/>
        </a:p>
      </dgm:t>
    </dgm:pt>
    <dgm:pt modelId="{1099C14C-701E-4485-888B-47C47BFB2408}">
      <dgm:prSet phldrT="[Text]"/>
      <dgm:spPr/>
      <dgm:t>
        <a:bodyPr/>
        <a:lstStyle/>
        <a:p>
          <a:r>
            <a:rPr lang="sv-SE" b="1" dirty="0" smtClean="0"/>
            <a:t>Skapa förutsättningar för realisering </a:t>
          </a:r>
          <a:endParaRPr lang="sv-SE" b="1" dirty="0"/>
        </a:p>
      </dgm:t>
    </dgm:pt>
    <dgm:pt modelId="{D690D478-6623-4AAA-AD6D-12777F1DFC44}" type="parTrans" cxnId="{70A0F084-E97D-42EA-BDB6-AFC9820E8543}">
      <dgm:prSet/>
      <dgm:spPr/>
      <dgm:t>
        <a:bodyPr/>
        <a:lstStyle/>
        <a:p>
          <a:endParaRPr lang="sv-SE"/>
        </a:p>
      </dgm:t>
    </dgm:pt>
    <dgm:pt modelId="{943BE0C3-8F9C-4400-A79B-03DAC7E689F3}" type="sibTrans" cxnId="{70A0F084-E97D-42EA-BDB6-AFC9820E8543}">
      <dgm:prSet/>
      <dgm:spPr/>
      <dgm:t>
        <a:bodyPr/>
        <a:lstStyle/>
        <a:p>
          <a:endParaRPr lang="sv-SE"/>
        </a:p>
      </dgm:t>
    </dgm:pt>
    <dgm:pt modelId="{27DDA182-C030-48B8-968D-E0E1D29AC387}">
      <dgm:prSet phldrT="[Text]" custLinFactNeighborY="14338"/>
      <dgm:spPr/>
      <dgm:t>
        <a:bodyPr/>
        <a:lstStyle/>
        <a:p>
          <a:endParaRPr lang="sv-SE"/>
        </a:p>
      </dgm:t>
    </dgm:pt>
    <dgm:pt modelId="{C7944411-5F22-4904-8283-E07A83A93BE2}" type="parTrans" cxnId="{77090B83-D4DA-4B8D-9A5E-3968B3681077}">
      <dgm:prSet/>
      <dgm:spPr/>
      <dgm:t>
        <a:bodyPr/>
        <a:lstStyle/>
        <a:p>
          <a:endParaRPr lang="sv-SE"/>
        </a:p>
      </dgm:t>
    </dgm:pt>
    <dgm:pt modelId="{A707079B-926D-403F-A72C-ED1BF6C39B67}" type="sibTrans" cxnId="{77090B83-D4DA-4B8D-9A5E-3968B3681077}">
      <dgm:prSet/>
      <dgm:spPr/>
      <dgm:t>
        <a:bodyPr/>
        <a:lstStyle/>
        <a:p>
          <a:endParaRPr lang="sv-SE"/>
        </a:p>
      </dgm:t>
    </dgm:pt>
    <dgm:pt modelId="{3DFCDE80-C87D-4E12-A83D-6AA5708EDD53}">
      <dgm:prSet phldrT="[Text]"/>
      <dgm:spPr/>
      <dgm:t>
        <a:bodyPr/>
        <a:lstStyle/>
        <a:p>
          <a:r>
            <a:rPr lang="sv-SE" b="1" dirty="0" smtClean="0"/>
            <a:t>Långsiktigt arbete</a:t>
          </a:r>
          <a:endParaRPr lang="sv-SE" b="1" dirty="0"/>
        </a:p>
      </dgm:t>
    </dgm:pt>
    <dgm:pt modelId="{7256F3FE-D62B-4127-830D-20A0C027D5E6}" type="sibTrans" cxnId="{A3DE773C-70FC-45DA-A311-F6F6EF6074F1}">
      <dgm:prSet/>
      <dgm:spPr/>
      <dgm:t>
        <a:bodyPr/>
        <a:lstStyle/>
        <a:p>
          <a:endParaRPr lang="sv-SE"/>
        </a:p>
      </dgm:t>
    </dgm:pt>
    <dgm:pt modelId="{4EB04AE7-7605-42D0-9E24-4EBF06A5E2A9}" type="parTrans" cxnId="{A3DE773C-70FC-45DA-A311-F6F6EF6074F1}">
      <dgm:prSet/>
      <dgm:spPr/>
      <dgm:t>
        <a:bodyPr/>
        <a:lstStyle/>
        <a:p>
          <a:endParaRPr lang="sv-SE"/>
        </a:p>
      </dgm:t>
    </dgm:pt>
    <dgm:pt modelId="{652A8C77-B6DD-4A91-89A5-A174D03F869F}" type="pres">
      <dgm:prSet presAssocID="{920A7EED-5EE9-42C9-BDE3-64622ECB91D0}" presName="matrix" presStyleCnt="0">
        <dgm:presLayoutVars>
          <dgm:chMax val="1"/>
          <dgm:dir/>
          <dgm:resizeHandles val="exact"/>
        </dgm:presLayoutVars>
      </dgm:prSet>
      <dgm:spPr/>
      <dgm:t>
        <a:bodyPr/>
        <a:lstStyle/>
        <a:p>
          <a:endParaRPr lang="sv-SE"/>
        </a:p>
      </dgm:t>
    </dgm:pt>
    <dgm:pt modelId="{E05C23F9-F386-4646-87E3-6FB5E6B2CE90}" type="pres">
      <dgm:prSet presAssocID="{920A7EED-5EE9-42C9-BDE3-64622ECB91D0}" presName="diamond" presStyleLbl="bgShp" presStyleIdx="0" presStyleCnt="1"/>
      <dgm:spPr/>
    </dgm:pt>
    <dgm:pt modelId="{94CEF25B-923B-4AB3-8FEF-05E90656D52B}" type="pres">
      <dgm:prSet presAssocID="{920A7EED-5EE9-42C9-BDE3-64622ECB91D0}" presName="quad1" presStyleLbl="node1" presStyleIdx="0" presStyleCnt="4" custLinFactNeighborY="-16200">
        <dgm:presLayoutVars>
          <dgm:chMax val="0"/>
          <dgm:chPref val="0"/>
          <dgm:bulletEnabled val="1"/>
        </dgm:presLayoutVars>
      </dgm:prSet>
      <dgm:spPr/>
      <dgm:t>
        <a:bodyPr/>
        <a:lstStyle/>
        <a:p>
          <a:endParaRPr lang="sv-SE"/>
        </a:p>
      </dgm:t>
    </dgm:pt>
    <dgm:pt modelId="{F2009D3A-8CB0-420B-92FB-19E99F07AAE9}" type="pres">
      <dgm:prSet presAssocID="{920A7EED-5EE9-42C9-BDE3-64622ECB91D0}" presName="quad2" presStyleLbl="node1" presStyleIdx="1" presStyleCnt="4" custLinFactNeighborY="-16200">
        <dgm:presLayoutVars>
          <dgm:chMax val="0"/>
          <dgm:chPref val="0"/>
          <dgm:bulletEnabled val="1"/>
        </dgm:presLayoutVars>
      </dgm:prSet>
      <dgm:spPr/>
      <dgm:t>
        <a:bodyPr/>
        <a:lstStyle/>
        <a:p>
          <a:endParaRPr lang="sv-SE"/>
        </a:p>
      </dgm:t>
    </dgm:pt>
    <dgm:pt modelId="{AF1DF797-A6F4-472F-BF0D-5122B29ED76F}" type="pres">
      <dgm:prSet presAssocID="{920A7EED-5EE9-42C9-BDE3-64622ECB91D0}" presName="quad3" presStyleLbl="node1" presStyleIdx="2" presStyleCnt="4" custLinFactNeighborY="14338">
        <dgm:presLayoutVars>
          <dgm:chMax val="0"/>
          <dgm:chPref val="0"/>
          <dgm:bulletEnabled val="1"/>
        </dgm:presLayoutVars>
      </dgm:prSet>
      <dgm:spPr/>
      <dgm:t>
        <a:bodyPr/>
        <a:lstStyle/>
        <a:p>
          <a:endParaRPr lang="sv-SE"/>
        </a:p>
      </dgm:t>
    </dgm:pt>
    <dgm:pt modelId="{E00DE3D9-0FF1-4024-9996-FBD544144D4C}" type="pres">
      <dgm:prSet presAssocID="{920A7EED-5EE9-42C9-BDE3-64622ECB91D0}" presName="quad4" presStyleLbl="node1" presStyleIdx="3" presStyleCnt="4" custLinFactNeighborY="16430">
        <dgm:presLayoutVars>
          <dgm:chMax val="0"/>
          <dgm:chPref val="0"/>
          <dgm:bulletEnabled val="1"/>
        </dgm:presLayoutVars>
      </dgm:prSet>
      <dgm:spPr/>
      <dgm:t>
        <a:bodyPr/>
        <a:lstStyle/>
        <a:p>
          <a:endParaRPr lang="sv-SE"/>
        </a:p>
      </dgm:t>
    </dgm:pt>
  </dgm:ptLst>
  <dgm:cxnLst>
    <dgm:cxn modelId="{3E4713A0-6168-4842-84BC-02B679A60930}" type="presOf" srcId="{0EE9D448-82EB-4FFF-A975-34502C806BCF}" destId="{AF1DF797-A6F4-472F-BF0D-5122B29ED76F}" srcOrd="0" destOrd="0" presId="urn:microsoft.com/office/officeart/2005/8/layout/matrix3"/>
    <dgm:cxn modelId="{70A0F084-E97D-42EA-BDB6-AFC9820E8543}" srcId="{920A7EED-5EE9-42C9-BDE3-64622ECB91D0}" destId="{1099C14C-701E-4485-888B-47C47BFB2408}" srcOrd="3" destOrd="0" parTransId="{D690D478-6623-4AAA-AD6D-12777F1DFC44}" sibTransId="{943BE0C3-8F9C-4400-A79B-03DAC7E689F3}"/>
    <dgm:cxn modelId="{A3DE773C-70FC-45DA-A311-F6F6EF6074F1}" srcId="{920A7EED-5EE9-42C9-BDE3-64622ECB91D0}" destId="{3DFCDE80-C87D-4E12-A83D-6AA5708EDD53}" srcOrd="0" destOrd="0" parTransId="{4EB04AE7-7605-42D0-9E24-4EBF06A5E2A9}" sibTransId="{7256F3FE-D62B-4127-830D-20A0C027D5E6}"/>
    <dgm:cxn modelId="{77090B83-D4DA-4B8D-9A5E-3968B3681077}" srcId="{920A7EED-5EE9-42C9-BDE3-64622ECB91D0}" destId="{27DDA182-C030-48B8-968D-E0E1D29AC387}" srcOrd="4" destOrd="0" parTransId="{C7944411-5F22-4904-8283-E07A83A93BE2}" sibTransId="{A707079B-926D-403F-A72C-ED1BF6C39B67}"/>
    <dgm:cxn modelId="{AD5743C2-347A-4875-B176-F3C4BED3DA5C}" type="presOf" srcId="{C6618F9E-0407-43AA-AB48-5D8476703B45}" destId="{F2009D3A-8CB0-420B-92FB-19E99F07AAE9}" srcOrd="0" destOrd="0" presId="urn:microsoft.com/office/officeart/2005/8/layout/matrix3"/>
    <dgm:cxn modelId="{DC147638-8DCB-4E28-B7E3-56296104A0DD}" type="presOf" srcId="{1099C14C-701E-4485-888B-47C47BFB2408}" destId="{E00DE3D9-0FF1-4024-9996-FBD544144D4C}" srcOrd="0" destOrd="0" presId="urn:microsoft.com/office/officeart/2005/8/layout/matrix3"/>
    <dgm:cxn modelId="{F59F76C9-5276-4103-9991-AD8FC177D5CA}" type="presOf" srcId="{920A7EED-5EE9-42C9-BDE3-64622ECB91D0}" destId="{652A8C77-B6DD-4A91-89A5-A174D03F869F}" srcOrd="0" destOrd="0" presId="urn:microsoft.com/office/officeart/2005/8/layout/matrix3"/>
    <dgm:cxn modelId="{55E9B4D0-2D9D-4D99-A2A7-BCC5C831831D}" type="presOf" srcId="{3DFCDE80-C87D-4E12-A83D-6AA5708EDD53}" destId="{94CEF25B-923B-4AB3-8FEF-05E90656D52B}" srcOrd="0" destOrd="0" presId="urn:microsoft.com/office/officeart/2005/8/layout/matrix3"/>
    <dgm:cxn modelId="{1B51D72B-6C8D-432D-BCF3-6FBF781A9EB1}" srcId="{920A7EED-5EE9-42C9-BDE3-64622ECB91D0}" destId="{0EE9D448-82EB-4FFF-A975-34502C806BCF}" srcOrd="2" destOrd="0" parTransId="{54AC9C5A-80F8-4E74-90AF-4563826358A0}" sibTransId="{3A3539A8-FC52-4B8D-9460-C8DEDEEFC79E}"/>
    <dgm:cxn modelId="{FFC2315F-B132-49AB-A4F3-7BAB1B45B57D}" srcId="{920A7EED-5EE9-42C9-BDE3-64622ECB91D0}" destId="{C6618F9E-0407-43AA-AB48-5D8476703B45}" srcOrd="1" destOrd="0" parTransId="{EB184E81-F595-49DB-913D-401E906F2A60}" sibTransId="{B33458F2-BF99-4269-99DA-E062F29C817A}"/>
    <dgm:cxn modelId="{39DBCEDC-2E5F-4757-B9DD-C21F7ECC7C6D}" type="presParOf" srcId="{652A8C77-B6DD-4A91-89A5-A174D03F869F}" destId="{E05C23F9-F386-4646-87E3-6FB5E6B2CE90}" srcOrd="0" destOrd="0" presId="urn:microsoft.com/office/officeart/2005/8/layout/matrix3"/>
    <dgm:cxn modelId="{7FB4B615-BF7C-47A5-BED2-1AE93E6C85E5}" type="presParOf" srcId="{652A8C77-B6DD-4A91-89A5-A174D03F869F}" destId="{94CEF25B-923B-4AB3-8FEF-05E90656D52B}" srcOrd="1" destOrd="0" presId="urn:microsoft.com/office/officeart/2005/8/layout/matrix3"/>
    <dgm:cxn modelId="{8CE3411F-F8E0-48D1-831A-49FB5C85A2C2}" type="presParOf" srcId="{652A8C77-B6DD-4A91-89A5-A174D03F869F}" destId="{F2009D3A-8CB0-420B-92FB-19E99F07AAE9}" srcOrd="2" destOrd="0" presId="urn:microsoft.com/office/officeart/2005/8/layout/matrix3"/>
    <dgm:cxn modelId="{02118984-B2E6-4D3D-9863-CBDD6E883787}" type="presParOf" srcId="{652A8C77-B6DD-4A91-89A5-A174D03F869F}" destId="{AF1DF797-A6F4-472F-BF0D-5122B29ED76F}" srcOrd="3" destOrd="0" presId="urn:microsoft.com/office/officeart/2005/8/layout/matrix3"/>
    <dgm:cxn modelId="{1B2CFE7A-9A42-48E7-8D49-29EF91429E6D}" type="presParOf" srcId="{652A8C77-B6DD-4A91-89A5-A174D03F869F}" destId="{E00DE3D9-0FF1-4024-9996-FBD544144D4C}"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1EA00-E740-4857-ACBB-DFABE2AABDBA}"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sv-SE"/>
        </a:p>
      </dgm:t>
    </dgm:pt>
    <dgm:pt modelId="{8E521C1F-B589-4746-9710-2ED01306A8D3}">
      <dgm:prSet phldrT="[Text]"/>
      <dgm:spPr/>
      <dgm:t>
        <a:bodyPr/>
        <a:lstStyle/>
        <a:p>
          <a:r>
            <a:rPr lang="sv-SE" b="1" dirty="0" smtClean="0"/>
            <a:t>FAS 1</a:t>
          </a:r>
        </a:p>
        <a:p>
          <a:r>
            <a:rPr lang="sv-SE" b="1" dirty="0" smtClean="0"/>
            <a:t>2020</a:t>
          </a:r>
          <a:endParaRPr lang="sv-SE" b="1" dirty="0"/>
        </a:p>
      </dgm:t>
    </dgm:pt>
    <dgm:pt modelId="{F64A9336-DEDC-49E7-AC42-51B303517331}" type="parTrans" cxnId="{3055EE12-9111-4123-845F-9580528D6B85}">
      <dgm:prSet/>
      <dgm:spPr/>
      <dgm:t>
        <a:bodyPr/>
        <a:lstStyle/>
        <a:p>
          <a:endParaRPr lang="sv-SE"/>
        </a:p>
      </dgm:t>
    </dgm:pt>
    <dgm:pt modelId="{C1F9363B-56DE-4050-95DB-FD34CB47E1D2}" type="sibTrans" cxnId="{3055EE12-9111-4123-845F-9580528D6B85}">
      <dgm:prSet/>
      <dgm:spPr/>
      <dgm:t>
        <a:bodyPr/>
        <a:lstStyle/>
        <a:p>
          <a:endParaRPr lang="sv-SE"/>
        </a:p>
      </dgm:t>
    </dgm:pt>
    <dgm:pt modelId="{DB348936-E422-4F4E-AEAE-5CD3C99BF129}">
      <dgm:prSet phldrT="[Text]"/>
      <dgm:spPr/>
      <dgm:t>
        <a:bodyPr/>
        <a:lstStyle/>
        <a:p>
          <a:r>
            <a:rPr lang="sv-SE" dirty="0" smtClean="0"/>
            <a:t>Förankra modellen</a:t>
          </a:r>
          <a:endParaRPr lang="sv-SE" dirty="0"/>
        </a:p>
      </dgm:t>
    </dgm:pt>
    <dgm:pt modelId="{52E8B88B-CDEE-49AD-8E42-456374F16282}" type="parTrans" cxnId="{B3B467F9-84FF-4C86-9B70-187D51131E40}">
      <dgm:prSet/>
      <dgm:spPr/>
      <dgm:t>
        <a:bodyPr/>
        <a:lstStyle/>
        <a:p>
          <a:endParaRPr lang="sv-SE"/>
        </a:p>
      </dgm:t>
    </dgm:pt>
    <dgm:pt modelId="{DDA4D8F9-D190-4F3D-B44D-B1D30D85516D}" type="sibTrans" cxnId="{B3B467F9-84FF-4C86-9B70-187D51131E40}">
      <dgm:prSet/>
      <dgm:spPr/>
      <dgm:t>
        <a:bodyPr/>
        <a:lstStyle/>
        <a:p>
          <a:endParaRPr lang="sv-SE"/>
        </a:p>
      </dgm:t>
    </dgm:pt>
    <dgm:pt modelId="{792CAA8E-53F9-4DB0-8017-7CC8D15F12EF}">
      <dgm:prSet phldrT="[Text]"/>
      <dgm:spPr/>
      <dgm:t>
        <a:bodyPr/>
        <a:lstStyle/>
        <a:p>
          <a:r>
            <a:rPr lang="sv-SE" dirty="0" smtClean="0"/>
            <a:t>Planera och testa det nya</a:t>
          </a:r>
          <a:endParaRPr lang="sv-SE" dirty="0"/>
        </a:p>
      </dgm:t>
    </dgm:pt>
    <dgm:pt modelId="{C4084410-3C29-459C-8BD7-72CB802705A9}" type="parTrans" cxnId="{64FBB4BA-6FAF-48AB-B4AE-F3B73FF75755}">
      <dgm:prSet/>
      <dgm:spPr/>
      <dgm:t>
        <a:bodyPr/>
        <a:lstStyle/>
        <a:p>
          <a:endParaRPr lang="sv-SE"/>
        </a:p>
      </dgm:t>
    </dgm:pt>
    <dgm:pt modelId="{85D3103A-BC55-4E57-96A1-EAF8B3901729}" type="sibTrans" cxnId="{64FBB4BA-6FAF-48AB-B4AE-F3B73FF75755}">
      <dgm:prSet/>
      <dgm:spPr/>
      <dgm:t>
        <a:bodyPr/>
        <a:lstStyle/>
        <a:p>
          <a:endParaRPr lang="sv-SE"/>
        </a:p>
      </dgm:t>
    </dgm:pt>
    <dgm:pt modelId="{56A56292-9BA1-46C6-8966-AF4F8D3A8646}">
      <dgm:prSet phldrT="[Text]"/>
      <dgm:spPr/>
      <dgm:t>
        <a:bodyPr/>
        <a:lstStyle/>
        <a:p>
          <a:r>
            <a:rPr lang="sv-SE" b="1" dirty="0" smtClean="0"/>
            <a:t>FAS 2 </a:t>
          </a:r>
        </a:p>
        <a:p>
          <a:r>
            <a:rPr lang="sv-SE" b="1" dirty="0" smtClean="0"/>
            <a:t>2021</a:t>
          </a:r>
          <a:endParaRPr lang="sv-SE" b="1" dirty="0"/>
        </a:p>
      </dgm:t>
    </dgm:pt>
    <dgm:pt modelId="{333019DC-E47B-459E-82FA-6B4155D61922}" type="parTrans" cxnId="{3C6ADD10-9675-4EB9-B9C6-7158105599EE}">
      <dgm:prSet/>
      <dgm:spPr/>
      <dgm:t>
        <a:bodyPr/>
        <a:lstStyle/>
        <a:p>
          <a:endParaRPr lang="sv-SE"/>
        </a:p>
      </dgm:t>
    </dgm:pt>
    <dgm:pt modelId="{2302BA08-4057-4E1A-B998-853159A0E774}" type="sibTrans" cxnId="{3C6ADD10-9675-4EB9-B9C6-7158105599EE}">
      <dgm:prSet/>
      <dgm:spPr/>
      <dgm:t>
        <a:bodyPr/>
        <a:lstStyle/>
        <a:p>
          <a:endParaRPr lang="sv-SE"/>
        </a:p>
      </dgm:t>
    </dgm:pt>
    <dgm:pt modelId="{4DE438DC-05CA-4DC6-ABC8-A66E915C5852}">
      <dgm:prSet phldrT="[Text]"/>
      <dgm:spPr/>
      <dgm:t>
        <a:bodyPr/>
        <a:lstStyle/>
        <a:p>
          <a:r>
            <a:rPr lang="sv-SE" dirty="0" smtClean="0"/>
            <a:t>Genomföra</a:t>
          </a:r>
          <a:endParaRPr lang="sv-SE" dirty="0"/>
        </a:p>
      </dgm:t>
    </dgm:pt>
    <dgm:pt modelId="{B3B1659B-862E-4A74-A659-373A1B3B5EA5}" type="parTrans" cxnId="{D4DDC9CB-92DE-488D-ABC1-33899319D5FA}">
      <dgm:prSet/>
      <dgm:spPr/>
      <dgm:t>
        <a:bodyPr/>
        <a:lstStyle/>
        <a:p>
          <a:endParaRPr lang="sv-SE"/>
        </a:p>
      </dgm:t>
    </dgm:pt>
    <dgm:pt modelId="{7FE33874-46D6-4827-B9B2-334E8B8110C2}" type="sibTrans" cxnId="{D4DDC9CB-92DE-488D-ABC1-33899319D5FA}">
      <dgm:prSet/>
      <dgm:spPr/>
      <dgm:t>
        <a:bodyPr/>
        <a:lstStyle/>
        <a:p>
          <a:endParaRPr lang="sv-SE"/>
        </a:p>
      </dgm:t>
    </dgm:pt>
    <dgm:pt modelId="{73729093-0F29-4DBB-9991-4065B83DA70E}">
      <dgm:prSet phldrT="[Text]"/>
      <dgm:spPr/>
      <dgm:t>
        <a:bodyPr/>
        <a:lstStyle/>
        <a:p>
          <a:r>
            <a:rPr lang="sv-SE" dirty="0" smtClean="0"/>
            <a:t>Följa upp</a:t>
          </a:r>
          <a:endParaRPr lang="sv-SE" dirty="0"/>
        </a:p>
      </dgm:t>
    </dgm:pt>
    <dgm:pt modelId="{3B7CE390-4D4B-4F59-9C93-6A0CDF96A5A0}" type="parTrans" cxnId="{6576F931-0C7F-46F7-9052-E807C581A273}">
      <dgm:prSet/>
      <dgm:spPr/>
      <dgm:t>
        <a:bodyPr/>
        <a:lstStyle/>
        <a:p>
          <a:endParaRPr lang="sv-SE"/>
        </a:p>
      </dgm:t>
    </dgm:pt>
    <dgm:pt modelId="{ED653B00-9380-473B-89DB-011A00D61539}" type="sibTrans" cxnId="{6576F931-0C7F-46F7-9052-E807C581A273}">
      <dgm:prSet/>
      <dgm:spPr/>
      <dgm:t>
        <a:bodyPr/>
        <a:lstStyle/>
        <a:p>
          <a:endParaRPr lang="sv-SE"/>
        </a:p>
      </dgm:t>
    </dgm:pt>
    <dgm:pt modelId="{408B4395-E399-411C-AF9C-A7D7B222B982}">
      <dgm:prSet phldrT="[Text]"/>
      <dgm:spPr/>
      <dgm:t>
        <a:bodyPr/>
        <a:lstStyle/>
        <a:p>
          <a:r>
            <a:rPr lang="sv-SE" b="1" dirty="0" smtClean="0"/>
            <a:t>FAS 3 </a:t>
          </a:r>
        </a:p>
        <a:p>
          <a:r>
            <a:rPr lang="sv-SE" b="1" dirty="0" smtClean="0"/>
            <a:t>2022</a:t>
          </a:r>
          <a:endParaRPr lang="sv-SE" b="1" dirty="0"/>
        </a:p>
      </dgm:t>
    </dgm:pt>
    <dgm:pt modelId="{2B745209-D7C7-4EF0-9B62-7D0B458E8F99}" type="parTrans" cxnId="{E2D570A2-104B-4567-B314-9F31DBE33778}">
      <dgm:prSet/>
      <dgm:spPr/>
      <dgm:t>
        <a:bodyPr/>
        <a:lstStyle/>
        <a:p>
          <a:endParaRPr lang="sv-SE"/>
        </a:p>
      </dgm:t>
    </dgm:pt>
    <dgm:pt modelId="{5173219F-415E-471B-921D-5B71AC6BF584}" type="sibTrans" cxnId="{E2D570A2-104B-4567-B314-9F31DBE33778}">
      <dgm:prSet/>
      <dgm:spPr/>
      <dgm:t>
        <a:bodyPr/>
        <a:lstStyle/>
        <a:p>
          <a:endParaRPr lang="sv-SE"/>
        </a:p>
      </dgm:t>
    </dgm:pt>
    <dgm:pt modelId="{56122BF4-E8D4-496A-BA5E-FE195BBD49D8}">
      <dgm:prSet phldrT="[Text]"/>
      <dgm:spPr/>
      <dgm:t>
        <a:bodyPr/>
        <a:lstStyle/>
        <a:p>
          <a:r>
            <a:rPr lang="sv-SE" dirty="0" smtClean="0"/>
            <a:t>Ständiga förbättringar av styrmodellen</a:t>
          </a:r>
          <a:endParaRPr lang="sv-SE" dirty="0"/>
        </a:p>
      </dgm:t>
    </dgm:pt>
    <dgm:pt modelId="{2B2899D0-C666-4202-B91E-6DCCFAAF59A1}" type="parTrans" cxnId="{C8427BB4-44A6-4633-B747-4DF273E7ED5F}">
      <dgm:prSet/>
      <dgm:spPr/>
      <dgm:t>
        <a:bodyPr/>
        <a:lstStyle/>
        <a:p>
          <a:endParaRPr lang="sv-SE"/>
        </a:p>
      </dgm:t>
    </dgm:pt>
    <dgm:pt modelId="{6CDDC103-3C2A-4C85-BA6D-64E99FDD5BCE}" type="sibTrans" cxnId="{C8427BB4-44A6-4633-B747-4DF273E7ED5F}">
      <dgm:prSet/>
      <dgm:spPr/>
      <dgm:t>
        <a:bodyPr/>
        <a:lstStyle/>
        <a:p>
          <a:endParaRPr lang="sv-SE"/>
        </a:p>
      </dgm:t>
    </dgm:pt>
    <dgm:pt modelId="{3A5761A3-4D84-446F-A587-0C98C85F3EB8}">
      <dgm:prSet phldrT="[Text]"/>
      <dgm:spPr/>
      <dgm:t>
        <a:bodyPr/>
        <a:lstStyle/>
        <a:p>
          <a:r>
            <a:rPr lang="sv-SE" dirty="0" smtClean="0"/>
            <a:t>Fasa ut det gamla</a:t>
          </a:r>
          <a:endParaRPr lang="sv-SE" dirty="0"/>
        </a:p>
      </dgm:t>
    </dgm:pt>
    <dgm:pt modelId="{B3593CE6-2AC8-420A-A5FE-4AD6F9D4BEA2}" type="parTrans" cxnId="{4A694DE7-0209-45EB-BCC0-7DFE68673DC8}">
      <dgm:prSet/>
      <dgm:spPr/>
      <dgm:t>
        <a:bodyPr/>
        <a:lstStyle/>
        <a:p>
          <a:endParaRPr lang="sv-SE"/>
        </a:p>
      </dgm:t>
    </dgm:pt>
    <dgm:pt modelId="{7DD7C9C2-CD82-4007-ACE1-067121BE1FBF}" type="sibTrans" cxnId="{4A694DE7-0209-45EB-BCC0-7DFE68673DC8}">
      <dgm:prSet/>
      <dgm:spPr/>
      <dgm:t>
        <a:bodyPr/>
        <a:lstStyle/>
        <a:p>
          <a:endParaRPr lang="sv-SE"/>
        </a:p>
      </dgm:t>
    </dgm:pt>
    <dgm:pt modelId="{36111888-A7AE-4F14-B351-DFE5802A9137}">
      <dgm:prSet phldrT="[Text]"/>
      <dgm:spPr/>
      <dgm:t>
        <a:bodyPr/>
        <a:lstStyle/>
        <a:p>
          <a:r>
            <a:rPr lang="sv-SE" dirty="0" smtClean="0"/>
            <a:t>Bredda införande</a:t>
          </a:r>
          <a:endParaRPr lang="sv-SE" dirty="0"/>
        </a:p>
      </dgm:t>
    </dgm:pt>
    <dgm:pt modelId="{58CC27B0-89DB-4A0D-9EC2-E83E63E98E10}" type="parTrans" cxnId="{CE22EBCE-9C78-4D45-BABD-481D5C99BBBE}">
      <dgm:prSet/>
      <dgm:spPr/>
      <dgm:t>
        <a:bodyPr/>
        <a:lstStyle/>
        <a:p>
          <a:endParaRPr lang="sv-SE"/>
        </a:p>
      </dgm:t>
    </dgm:pt>
    <dgm:pt modelId="{1D21A676-0F92-44F1-8C5F-A8AF9E4D316C}" type="sibTrans" cxnId="{CE22EBCE-9C78-4D45-BABD-481D5C99BBBE}">
      <dgm:prSet/>
      <dgm:spPr/>
      <dgm:t>
        <a:bodyPr/>
        <a:lstStyle/>
        <a:p>
          <a:endParaRPr lang="sv-SE"/>
        </a:p>
      </dgm:t>
    </dgm:pt>
    <dgm:pt modelId="{150FB6E1-A716-47E6-8707-D771D826BB73}" type="pres">
      <dgm:prSet presAssocID="{DA01EA00-E740-4857-ACBB-DFABE2AABDBA}" presName="Name0" presStyleCnt="0">
        <dgm:presLayoutVars>
          <dgm:dir/>
          <dgm:animLvl val="lvl"/>
          <dgm:resizeHandles val="exact"/>
        </dgm:presLayoutVars>
      </dgm:prSet>
      <dgm:spPr/>
      <dgm:t>
        <a:bodyPr/>
        <a:lstStyle/>
        <a:p>
          <a:endParaRPr lang="sv-SE"/>
        </a:p>
      </dgm:t>
    </dgm:pt>
    <dgm:pt modelId="{3E95405B-7393-415B-86C6-17E08B55CD27}" type="pres">
      <dgm:prSet presAssocID="{DA01EA00-E740-4857-ACBB-DFABE2AABDBA}" presName="tSp" presStyleCnt="0"/>
      <dgm:spPr/>
      <dgm:t>
        <a:bodyPr/>
        <a:lstStyle/>
        <a:p>
          <a:endParaRPr lang="sv-SE"/>
        </a:p>
      </dgm:t>
    </dgm:pt>
    <dgm:pt modelId="{B9C804AB-BF3C-4EFC-BC73-4B21C80D1591}" type="pres">
      <dgm:prSet presAssocID="{DA01EA00-E740-4857-ACBB-DFABE2AABDBA}" presName="bSp" presStyleCnt="0"/>
      <dgm:spPr/>
      <dgm:t>
        <a:bodyPr/>
        <a:lstStyle/>
        <a:p>
          <a:endParaRPr lang="sv-SE"/>
        </a:p>
      </dgm:t>
    </dgm:pt>
    <dgm:pt modelId="{C415F248-11D1-460C-BC82-AF9B1CE68DD0}" type="pres">
      <dgm:prSet presAssocID="{DA01EA00-E740-4857-ACBB-DFABE2AABDBA}" presName="process" presStyleCnt="0"/>
      <dgm:spPr/>
      <dgm:t>
        <a:bodyPr/>
        <a:lstStyle/>
        <a:p>
          <a:endParaRPr lang="sv-SE"/>
        </a:p>
      </dgm:t>
    </dgm:pt>
    <dgm:pt modelId="{3142D72D-45EE-4665-BC3A-A25D30E62E3C}" type="pres">
      <dgm:prSet presAssocID="{8E521C1F-B589-4746-9710-2ED01306A8D3}" presName="composite1" presStyleCnt="0"/>
      <dgm:spPr/>
      <dgm:t>
        <a:bodyPr/>
        <a:lstStyle/>
        <a:p>
          <a:endParaRPr lang="sv-SE"/>
        </a:p>
      </dgm:t>
    </dgm:pt>
    <dgm:pt modelId="{C14252FB-26A4-4152-B752-F0A02FE8BABA}" type="pres">
      <dgm:prSet presAssocID="{8E521C1F-B589-4746-9710-2ED01306A8D3}" presName="dummyNode1" presStyleLbl="node1" presStyleIdx="0" presStyleCnt="3"/>
      <dgm:spPr/>
      <dgm:t>
        <a:bodyPr/>
        <a:lstStyle/>
        <a:p>
          <a:endParaRPr lang="sv-SE"/>
        </a:p>
      </dgm:t>
    </dgm:pt>
    <dgm:pt modelId="{69C33D7E-6167-4C28-BC99-F2640EAAB9F6}" type="pres">
      <dgm:prSet presAssocID="{8E521C1F-B589-4746-9710-2ED01306A8D3}" presName="childNode1" presStyleLbl="bgAcc1" presStyleIdx="0" presStyleCnt="3">
        <dgm:presLayoutVars>
          <dgm:bulletEnabled val="1"/>
        </dgm:presLayoutVars>
      </dgm:prSet>
      <dgm:spPr/>
      <dgm:t>
        <a:bodyPr/>
        <a:lstStyle/>
        <a:p>
          <a:endParaRPr lang="sv-SE"/>
        </a:p>
      </dgm:t>
    </dgm:pt>
    <dgm:pt modelId="{5E3492D4-A35F-4487-910C-CD85AE686869}" type="pres">
      <dgm:prSet presAssocID="{8E521C1F-B589-4746-9710-2ED01306A8D3}" presName="childNode1tx" presStyleLbl="bgAcc1" presStyleIdx="0" presStyleCnt="3">
        <dgm:presLayoutVars>
          <dgm:bulletEnabled val="1"/>
        </dgm:presLayoutVars>
      </dgm:prSet>
      <dgm:spPr/>
      <dgm:t>
        <a:bodyPr/>
        <a:lstStyle/>
        <a:p>
          <a:endParaRPr lang="sv-SE"/>
        </a:p>
      </dgm:t>
    </dgm:pt>
    <dgm:pt modelId="{20157A31-8872-4110-AF92-504219F88A83}" type="pres">
      <dgm:prSet presAssocID="{8E521C1F-B589-4746-9710-2ED01306A8D3}" presName="parentNode1" presStyleLbl="node1" presStyleIdx="0" presStyleCnt="3">
        <dgm:presLayoutVars>
          <dgm:chMax val="1"/>
          <dgm:bulletEnabled val="1"/>
        </dgm:presLayoutVars>
      </dgm:prSet>
      <dgm:spPr/>
      <dgm:t>
        <a:bodyPr/>
        <a:lstStyle/>
        <a:p>
          <a:endParaRPr lang="sv-SE"/>
        </a:p>
      </dgm:t>
    </dgm:pt>
    <dgm:pt modelId="{937A8486-E97F-4310-8ADF-B2FEC0E7FFC8}" type="pres">
      <dgm:prSet presAssocID="{8E521C1F-B589-4746-9710-2ED01306A8D3}" presName="connSite1" presStyleCnt="0"/>
      <dgm:spPr/>
      <dgm:t>
        <a:bodyPr/>
        <a:lstStyle/>
        <a:p>
          <a:endParaRPr lang="sv-SE"/>
        </a:p>
      </dgm:t>
    </dgm:pt>
    <dgm:pt modelId="{F3E5D97C-D668-4C4F-A5C0-F836193C0FC8}" type="pres">
      <dgm:prSet presAssocID="{C1F9363B-56DE-4050-95DB-FD34CB47E1D2}" presName="Name9" presStyleLbl="sibTrans2D1" presStyleIdx="0" presStyleCnt="2"/>
      <dgm:spPr/>
      <dgm:t>
        <a:bodyPr/>
        <a:lstStyle/>
        <a:p>
          <a:endParaRPr lang="sv-SE"/>
        </a:p>
      </dgm:t>
    </dgm:pt>
    <dgm:pt modelId="{D9AFC399-8087-4899-803A-2CE8EDE642CC}" type="pres">
      <dgm:prSet presAssocID="{56A56292-9BA1-46C6-8966-AF4F8D3A8646}" presName="composite2" presStyleCnt="0"/>
      <dgm:spPr/>
      <dgm:t>
        <a:bodyPr/>
        <a:lstStyle/>
        <a:p>
          <a:endParaRPr lang="sv-SE"/>
        </a:p>
      </dgm:t>
    </dgm:pt>
    <dgm:pt modelId="{47387833-E5B3-4F37-A276-A450D95AE93D}" type="pres">
      <dgm:prSet presAssocID="{56A56292-9BA1-46C6-8966-AF4F8D3A8646}" presName="dummyNode2" presStyleLbl="node1" presStyleIdx="0" presStyleCnt="3"/>
      <dgm:spPr/>
      <dgm:t>
        <a:bodyPr/>
        <a:lstStyle/>
        <a:p>
          <a:endParaRPr lang="sv-SE"/>
        </a:p>
      </dgm:t>
    </dgm:pt>
    <dgm:pt modelId="{9BCC5DD0-5BE7-469C-B718-5272A47286FB}" type="pres">
      <dgm:prSet presAssocID="{56A56292-9BA1-46C6-8966-AF4F8D3A8646}" presName="childNode2" presStyleLbl="bgAcc1" presStyleIdx="1" presStyleCnt="3">
        <dgm:presLayoutVars>
          <dgm:bulletEnabled val="1"/>
        </dgm:presLayoutVars>
      </dgm:prSet>
      <dgm:spPr/>
      <dgm:t>
        <a:bodyPr/>
        <a:lstStyle/>
        <a:p>
          <a:endParaRPr lang="sv-SE"/>
        </a:p>
      </dgm:t>
    </dgm:pt>
    <dgm:pt modelId="{74D97491-2945-4FC3-9464-1CF42B38C09E}" type="pres">
      <dgm:prSet presAssocID="{56A56292-9BA1-46C6-8966-AF4F8D3A8646}" presName="childNode2tx" presStyleLbl="bgAcc1" presStyleIdx="1" presStyleCnt="3">
        <dgm:presLayoutVars>
          <dgm:bulletEnabled val="1"/>
        </dgm:presLayoutVars>
      </dgm:prSet>
      <dgm:spPr/>
      <dgm:t>
        <a:bodyPr/>
        <a:lstStyle/>
        <a:p>
          <a:endParaRPr lang="sv-SE"/>
        </a:p>
      </dgm:t>
    </dgm:pt>
    <dgm:pt modelId="{23A36C14-88AD-472A-AD38-0FAFA5E6C33F}" type="pres">
      <dgm:prSet presAssocID="{56A56292-9BA1-46C6-8966-AF4F8D3A8646}" presName="parentNode2" presStyleLbl="node1" presStyleIdx="1" presStyleCnt="3">
        <dgm:presLayoutVars>
          <dgm:chMax val="0"/>
          <dgm:bulletEnabled val="1"/>
        </dgm:presLayoutVars>
      </dgm:prSet>
      <dgm:spPr/>
      <dgm:t>
        <a:bodyPr/>
        <a:lstStyle/>
        <a:p>
          <a:endParaRPr lang="sv-SE"/>
        </a:p>
      </dgm:t>
    </dgm:pt>
    <dgm:pt modelId="{39F3D587-379F-4AF0-99B2-14AA00954F21}" type="pres">
      <dgm:prSet presAssocID="{56A56292-9BA1-46C6-8966-AF4F8D3A8646}" presName="connSite2" presStyleCnt="0"/>
      <dgm:spPr/>
      <dgm:t>
        <a:bodyPr/>
        <a:lstStyle/>
        <a:p>
          <a:endParaRPr lang="sv-SE"/>
        </a:p>
      </dgm:t>
    </dgm:pt>
    <dgm:pt modelId="{134EB512-2E15-4237-9353-FFB6FD201C92}" type="pres">
      <dgm:prSet presAssocID="{2302BA08-4057-4E1A-B998-853159A0E774}" presName="Name18" presStyleLbl="sibTrans2D1" presStyleIdx="1" presStyleCnt="2"/>
      <dgm:spPr/>
      <dgm:t>
        <a:bodyPr/>
        <a:lstStyle/>
        <a:p>
          <a:endParaRPr lang="sv-SE"/>
        </a:p>
      </dgm:t>
    </dgm:pt>
    <dgm:pt modelId="{FB13122D-BD42-4E1D-8EC8-BD353917C00F}" type="pres">
      <dgm:prSet presAssocID="{408B4395-E399-411C-AF9C-A7D7B222B982}" presName="composite1" presStyleCnt="0"/>
      <dgm:spPr/>
      <dgm:t>
        <a:bodyPr/>
        <a:lstStyle/>
        <a:p>
          <a:endParaRPr lang="sv-SE"/>
        </a:p>
      </dgm:t>
    </dgm:pt>
    <dgm:pt modelId="{24C24AD4-D7D7-4C20-B2C3-EE140C44E737}" type="pres">
      <dgm:prSet presAssocID="{408B4395-E399-411C-AF9C-A7D7B222B982}" presName="dummyNode1" presStyleLbl="node1" presStyleIdx="1" presStyleCnt="3"/>
      <dgm:spPr/>
      <dgm:t>
        <a:bodyPr/>
        <a:lstStyle/>
        <a:p>
          <a:endParaRPr lang="sv-SE"/>
        </a:p>
      </dgm:t>
    </dgm:pt>
    <dgm:pt modelId="{EE355057-F3DE-44A8-A872-9178B8984D1E}" type="pres">
      <dgm:prSet presAssocID="{408B4395-E399-411C-AF9C-A7D7B222B982}" presName="childNode1" presStyleLbl="bgAcc1" presStyleIdx="2" presStyleCnt="3">
        <dgm:presLayoutVars>
          <dgm:bulletEnabled val="1"/>
        </dgm:presLayoutVars>
      </dgm:prSet>
      <dgm:spPr/>
      <dgm:t>
        <a:bodyPr/>
        <a:lstStyle/>
        <a:p>
          <a:endParaRPr lang="sv-SE"/>
        </a:p>
      </dgm:t>
    </dgm:pt>
    <dgm:pt modelId="{B5043B85-9BDB-4E36-B936-1994432F278F}" type="pres">
      <dgm:prSet presAssocID="{408B4395-E399-411C-AF9C-A7D7B222B982}" presName="childNode1tx" presStyleLbl="bgAcc1" presStyleIdx="2" presStyleCnt="3">
        <dgm:presLayoutVars>
          <dgm:bulletEnabled val="1"/>
        </dgm:presLayoutVars>
      </dgm:prSet>
      <dgm:spPr/>
      <dgm:t>
        <a:bodyPr/>
        <a:lstStyle/>
        <a:p>
          <a:endParaRPr lang="sv-SE"/>
        </a:p>
      </dgm:t>
    </dgm:pt>
    <dgm:pt modelId="{377A6EF1-DAED-47E6-8637-F3193D3EA740}" type="pres">
      <dgm:prSet presAssocID="{408B4395-E399-411C-AF9C-A7D7B222B982}" presName="parentNode1" presStyleLbl="node1" presStyleIdx="2" presStyleCnt="3">
        <dgm:presLayoutVars>
          <dgm:chMax val="1"/>
          <dgm:bulletEnabled val="1"/>
        </dgm:presLayoutVars>
      </dgm:prSet>
      <dgm:spPr/>
      <dgm:t>
        <a:bodyPr/>
        <a:lstStyle/>
        <a:p>
          <a:endParaRPr lang="sv-SE"/>
        </a:p>
      </dgm:t>
    </dgm:pt>
    <dgm:pt modelId="{1B07731F-3E87-4BCF-A3B5-B123F7903DEB}" type="pres">
      <dgm:prSet presAssocID="{408B4395-E399-411C-AF9C-A7D7B222B982}" presName="connSite1" presStyleCnt="0"/>
      <dgm:spPr/>
      <dgm:t>
        <a:bodyPr/>
        <a:lstStyle/>
        <a:p>
          <a:endParaRPr lang="sv-SE"/>
        </a:p>
      </dgm:t>
    </dgm:pt>
  </dgm:ptLst>
  <dgm:cxnLst>
    <dgm:cxn modelId="{12C03D5B-7C04-4ADA-B993-5C7D17BAAD58}" type="presOf" srcId="{56122BF4-E8D4-496A-BA5E-FE195BBD49D8}" destId="{EE355057-F3DE-44A8-A872-9178B8984D1E}" srcOrd="0" destOrd="0" presId="urn:microsoft.com/office/officeart/2005/8/layout/hProcess4"/>
    <dgm:cxn modelId="{6FAA767E-F8BA-409B-9A75-87572DDEC5EF}" type="presOf" srcId="{DB348936-E422-4F4E-AEAE-5CD3C99BF129}" destId="{69C33D7E-6167-4C28-BC99-F2640EAAB9F6}" srcOrd="0" destOrd="0" presId="urn:microsoft.com/office/officeart/2005/8/layout/hProcess4"/>
    <dgm:cxn modelId="{D4DDC9CB-92DE-488D-ABC1-33899319D5FA}" srcId="{56A56292-9BA1-46C6-8966-AF4F8D3A8646}" destId="{4DE438DC-05CA-4DC6-ABC8-A66E915C5852}" srcOrd="0" destOrd="0" parTransId="{B3B1659B-862E-4A74-A659-373A1B3B5EA5}" sibTransId="{7FE33874-46D6-4827-B9B2-334E8B8110C2}"/>
    <dgm:cxn modelId="{1BD909F9-DF94-4B78-9E98-1B5C9E1B294C}" type="presOf" srcId="{56A56292-9BA1-46C6-8966-AF4F8D3A8646}" destId="{23A36C14-88AD-472A-AD38-0FAFA5E6C33F}" srcOrd="0" destOrd="0" presId="urn:microsoft.com/office/officeart/2005/8/layout/hProcess4"/>
    <dgm:cxn modelId="{3055EE12-9111-4123-845F-9580528D6B85}" srcId="{DA01EA00-E740-4857-ACBB-DFABE2AABDBA}" destId="{8E521C1F-B589-4746-9710-2ED01306A8D3}" srcOrd="0" destOrd="0" parTransId="{F64A9336-DEDC-49E7-AC42-51B303517331}" sibTransId="{C1F9363B-56DE-4050-95DB-FD34CB47E1D2}"/>
    <dgm:cxn modelId="{C8427BB4-44A6-4633-B747-4DF273E7ED5F}" srcId="{408B4395-E399-411C-AF9C-A7D7B222B982}" destId="{56122BF4-E8D4-496A-BA5E-FE195BBD49D8}" srcOrd="0" destOrd="0" parTransId="{2B2899D0-C666-4202-B91E-6DCCFAAF59A1}" sibTransId="{6CDDC103-3C2A-4C85-BA6D-64E99FDD5BCE}"/>
    <dgm:cxn modelId="{63D47AF8-8B0B-4C7B-A8D0-54CE2FF3963A}" type="presOf" srcId="{408B4395-E399-411C-AF9C-A7D7B222B982}" destId="{377A6EF1-DAED-47E6-8637-F3193D3EA740}" srcOrd="0" destOrd="0" presId="urn:microsoft.com/office/officeart/2005/8/layout/hProcess4"/>
    <dgm:cxn modelId="{290648CE-207D-4135-A28D-9D712713CFD5}" type="presOf" srcId="{73729093-0F29-4DBB-9991-4065B83DA70E}" destId="{74D97491-2945-4FC3-9464-1CF42B38C09E}" srcOrd="1" destOrd="1" presId="urn:microsoft.com/office/officeart/2005/8/layout/hProcess4"/>
    <dgm:cxn modelId="{581DA290-CA9D-4EB4-9A0D-47234601FDD9}" type="presOf" srcId="{36111888-A7AE-4F14-B351-DFE5802A9137}" destId="{74D97491-2945-4FC3-9464-1CF42B38C09E}" srcOrd="1" destOrd="2" presId="urn:microsoft.com/office/officeart/2005/8/layout/hProcess4"/>
    <dgm:cxn modelId="{7CD732BB-6C7D-4A2D-87A6-127CF5E2EF9B}" type="presOf" srcId="{792CAA8E-53F9-4DB0-8017-7CC8D15F12EF}" destId="{5E3492D4-A35F-4487-910C-CD85AE686869}" srcOrd="1" destOrd="1" presId="urn:microsoft.com/office/officeart/2005/8/layout/hProcess4"/>
    <dgm:cxn modelId="{6098CE33-6BA9-49F6-A81B-A06DEF73CA95}" type="presOf" srcId="{2302BA08-4057-4E1A-B998-853159A0E774}" destId="{134EB512-2E15-4237-9353-FFB6FD201C92}" srcOrd="0" destOrd="0" presId="urn:microsoft.com/office/officeart/2005/8/layout/hProcess4"/>
    <dgm:cxn modelId="{91A66C21-1253-49E3-98B9-FC8D9E9D06E6}" type="presOf" srcId="{56122BF4-E8D4-496A-BA5E-FE195BBD49D8}" destId="{B5043B85-9BDB-4E36-B936-1994432F278F}" srcOrd="1" destOrd="0" presId="urn:microsoft.com/office/officeart/2005/8/layout/hProcess4"/>
    <dgm:cxn modelId="{F53EA341-13BB-4096-BBCA-CE0BE89515C1}" type="presOf" srcId="{73729093-0F29-4DBB-9991-4065B83DA70E}" destId="{9BCC5DD0-5BE7-469C-B718-5272A47286FB}" srcOrd="0" destOrd="1" presId="urn:microsoft.com/office/officeart/2005/8/layout/hProcess4"/>
    <dgm:cxn modelId="{9F9C5D2A-DB3E-4EFC-B93F-F4D78F4D3154}" type="presOf" srcId="{DB348936-E422-4F4E-AEAE-5CD3C99BF129}" destId="{5E3492D4-A35F-4487-910C-CD85AE686869}" srcOrd="1" destOrd="0" presId="urn:microsoft.com/office/officeart/2005/8/layout/hProcess4"/>
    <dgm:cxn modelId="{9E962ABD-E8E2-4BF1-9787-78DB93218790}" type="presOf" srcId="{36111888-A7AE-4F14-B351-DFE5802A9137}" destId="{9BCC5DD0-5BE7-469C-B718-5272A47286FB}" srcOrd="0" destOrd="2" presId="urn:microsoft.com/office/officeart/2005/8/layout/hProcess4"/>
    <dgm:cxn modelId="{3C6ADD10-9675-4EB9-B9C6-7158105599EE}" srcId="{DA01EA00-E740-4857-ACBB-DFABE2AABDBA}" destId="{56A56292-9BA1-46C6-8966-AF4F8D3A8646}" srcOrd="1" destOrd="0" parTransId="{333019DC-E47B-459E-82FA-6B4155D61922}" sibTransId="{2302BA08-4057-4E1A-B998-853159A0E774}"/>
    <dgm:cxn modelId="{14B19687-6989-4DF6-BB1A-23572F1F70FC}" type="presOf" srcId="{3A5761A3-4D84-446F-A587-0C98C85F3EB8}" destId="{5E3492D4-A35F-4487-910C-CD85AE686869}" srcOrd="1" destOrd="2" presId="urn:microsoft.com/office/officeart/2005/8/layout/hProcess4"/>
    <dgm:cxn modelId="{4CF93E27-F66C-43EA-B38B-C57EA99DEAEE}" type="presOf" srcId="{C1F9363B-56DE-4050-95DB-FD34CB47E1D2}" destId="{F3E5D97C-D668-4C4F-A5C0-F836193C0FC8}" srcOrd="0" destOrd="0" presId="urn:microsoft.com/office/officeart/2005/8/layout/hProcess4"/>
    <dgm:cxn modelId="{9B8D3549-51CB-4FCA-88C2-BA1CB30046A5}" type="presOf" srcId="{8E521C1F-B589-4746-9710-2ED01306A8D3}" destId="{20157A31-8872-4110-AF92-504219F88A83}" srcOrd="0" destOrd="0" presId="urn:microsoft.com/office/officeart/2005/8/layout/hProcess4"/>
    <dgm:cxn modelId="{B3B467F9-84FF-4C86-9B70-187D51131E40}" srcId="{8E521C1F-B589-4746-9710-2ED01306A8D3}" destId="{DB348936-E422-4F4E-AEAE-5CD3C99BF129}" srcOrd="0" destOrd="0" parTransId="{52E8B88B-CDEE-49AD-8E42-456374F16282}" sibTransId="{DDA4D8F9-D190-4F3D-B44D-B1D30D85516D}"/>
    <dgm:cxn modelId="{4345E447-10BC-4BF4-849B-064120AFECBC}" type="presOf" srcId="{792CAA8E-53F9-4DB0-8017-7CC8D15F12EF}" destId="{69C33D7E-6167-4C28-BC99-F2640EAAB9F6}" srcOrd="0" destOrd="1" presId="urn:microsoft.com/office/officeart/2005/8/layout/hProcess4"/>
    <dgm:cxn modelId="{E2D570A2-104B-4567-B314-9F31DBE33778}" srcId="{DA01EA00-E740-4857-ACBB-DFABE2AABDBA}" destId="{408B4395-E399-411C-AF9C-A7D7B222B982}" srcOrd="2" destOrd="0" parTransId="{2B745209-D7C7-4EF0-9B62-7D0B458E8F99}" sibTransId="{5173219F-415E-471B-921D-5B71AC6BF584}"/>
    <dgm:cxn modelId="{F666C171-8969-4A89-A847-3602F7E7892B}" type="presOf" srcId="{4DE438DC-05CA-4DC6-ABC8-A66E915C5852}" destId="{9BCC5DD0-5BE7-469C-B718-5272A47286FB}" srcOrd="0" destOrd="0" presId="urn:microsoft.com/office/officeart/2005/8/layout/hProcess4"/>
    <dgm:cxn modelId="{4A694DE7-0209-45EB-BCC0-7DFE68673DC8}" srcId="{8E521C1F-B589-4746-9710-2ED01306A8D3}" destId="{3A5761A3-4D84-446F-A587-0C98C85F3EB8}" srcOrd="2" destOrd="0" parTransId="{B3593CE6-2AC8-420A-A5FE-4AD6F9D4BEA2}" sibTransId="{7DD7C9C2-CD82-4007-ACE1-067121BE1FBF}"/>
    <dgm:cxn modelId="{53DE8AD8-9750-4D1B-8D42-6A797D16BB66}" type="presOf" srcId="{DA01EA00-E740-4857-ACBB-DFABE2AABDBA}" destId="{150FB6E1-A716-47E6-8707-D771D826BB73}" srcOrd="0" destOrd="0" presId="urn:microsoft.com/office/officeart/2005/8/layout/hProcess4"/>
    <dgm:cxn modelId="{1B3A4450-3BCF-464F-8582-822450DB23A9}" type="presOf" srcId="{4DE438DC-05CA-4DC6-ABC8-A66E915C5852}" destId="{74D97491-2945-4FC3-9464-1CF42B38C09E}" srcOrd="1" destOrd="0" presId="urn:microsoft.com/office/officeart/2005/8/layout/hProcess4"/>
    <dgm:cxn modelId="{6C948B0F-C58F-4B0B-837F-28B888069390}" type="presOf" srcId="{3A5761A3-4D84-446F-A587-0C98C85F3EB8}" destId="{69C33D7E-6167-4C28-BC99-F2640EAAB9F6}" srcOrd="0" destOrd="2" presId="urn:microsoft.com/office/officeart/2005/8/layout/hProcess4"/>
    <dgm:cxn modelId="{64FBB4BA-6FAF-48AB-B4AE-F3B73FF75755}" srcId="{8E521C1F-B589-4746-9710-2ED01306A8D3}" destId="{792CAA8E-53F9-4DB0-8017-7CC8D15F12EF}" srcOrd="1" destOrd="0" parTransId="{C4084410-3C29-459C-8BD7-72CB802705A9}" sibTransId="{85D3103A-BC55-4E57-96A1-EAF8B3901729}"/>
    <dgm:cxn modelId="{CE22EBCE-9C78-4D45-BABD-481D5C99BBBE}" srcId="{56A56292-9BA1-46C6-8966-AF4F8D3A8646}" destId="{36111888-A7AE-4F14-B351-DFE5802A9137}" srcOrd="2" destOrd="0" parTransId="{58CC27B0-89DB-4A0D-9EC2-E83E63E98E10}" sibTransId="{1D21A676-0F92-44F1-8C5F-A8AF9E4D316C}"/>
    <dgm:cxn modelId="{6576F931-0C7F-46F7-9052-E807C581A273}" srcId="{56A56292-9BA1-46C6-8966-AF4F8D3A8646}" destId="{73729093-0F29-4DBB-9991-4065B83DA70E}" srcOrd="1" destOrd="0" parTransId="{3B7CE390-4D4B-4F59-9C93-6A0CDF96A5A0}" sibTransId="{ED653B00-9380-473B-89DB-011A00D61539}"/>
    <dgm:cxn modelId="{CDD575D4-8FA0-4EC3-A241-53AAE3240157}" type="presParOf" srcId="{150FB6E1-A716-47E6-8707-D771D826BB73}" destId="{3E95405B-7393-415B-86C6-17E08B55CD27}" srcOrd="0" destOrd="0" presId="urn:microsoft.com/office/officeart/2005/8/layout/hProcess4"/>
    <dgm:cxn modelId="{646AB46D-241C-4CBE-9F70-A72249FAFDEA}" type="presParOf" srcId="{150FB6E1-A716-47E6-8707-D771D826BB73}" destId="{B9C804AB-BF3C-4EFC-BC73-4B21C80D1591}" srcOrd="1" destOrd="0" presId="urn:microsoft.com/office/officeart/2005/8/layout/hProcess4"/>
    <dgm:cxn modelId="{D22F5120-063D-4A18-A429-9BDA39C95FCF}" type="presParOf" srcId="{150FB6E1-A716-47E6-8707-D771D826BB73}" destId="{C415F248-11D1-460C-BC82-AF9B1CE68DD0}" srcOrd="2" destOrd="0" presId="urn:microsoft.com/office/officeart/2005/8/layout/hProcess4"/>
    <dgm:cxn modelId="{CA0C5854-E5E0-4977-8A99-6704E2EDDBE3}" type="presParOf" srcId="{C415F248-11D1-460C-BC82-AF9B1CE68DD0}" destId="{3142D72D-45EE-4665-BC3A-A25D30E62E3C}" srcOrd="0" destOrd="0" presId="urn:microsoft.com/office/officeart/2005/8/layout/hProcess4"/>
    <dgm:cxn modelId="{7588B06C-3201-4AFF-9B48-E7530D2227BF}" type="presParOf" srcId="{3142D72D-45EE-4665-BC3A-A25D30E62E3C}" destId="{C14252FB-26A4-4152-B752-F0A02FE8BABA}" srcOrd="0" destOrd="0" presId="urn:microsoft.com/office/officeart/2005/8/layout/hProcess4"/>
    <dgm:cxn modelId="{4C80417A-30ED-4D05-91AA-5C0375EFECAF}" type="presParOf" srcId="{3142D72D-45EE-4665-BC3A-A25D30E62E3C}" destId="{69C33D7E-6167-4C28-BC99-F2640EAAB9F6}" srcOrd="1" destOrd="0" presId="urn:microsoft.com/office/officeart/2005/8/layout/hProcess4"/>
    <dgm:cxn modelId="{8B915DBD-349B-4D05-8458-B3A04CB8721F}" type="presParOf" srcId="{3142D72D-45EE-4665-BC3A-A25D30E62E3C}" destId="{5E3492D4-A35F-4487-910C-CD85AE686869}" srcOrd="2" destOrd="0" presId="urn:microsoft.com/office/officeart/2005/8/layout/hProcess4"/>
    <dgm:cxn modelId="{3A6563E5-3C96-411F-AA96-01100996125E}" type="presParOf" srcId="{3142D72D-45EE-4665-BC3A-A25D30E62E3C}" destId="{20157A31-8872-4110-AF92-504219F88A83}" srcOrd="3" destOrd="0" presId="urn:microsoft.com/office/officeart/2005/8/layout/hProcess4"/>
    <dgm:cxn modelId="{5947A4F6-A6E7-4E47-AAA6-44A6A7A59C9C}" type="presParOf" srcId="{3142D72D-45EE-4665-BC3A-A25D30E62E3C}" destId="{937A8486-E97F-4310-8ADF-B2FEC0E7FFC8}" srcOrd="4" destOrd="0" presId="urn:microsoft.com/office/officeart/2005/8/layout/hProcess4"/>
    <dgm:cxn modelId="{F2D4619D-58F1-46A9-A34F-E69EE163A06A}" type="presParOf" srcId="{C415F248-11D1-460C-BC82-AF9B1CE68DD0}" destId="{F3E5D97C-D668-4C4F-A5C0-F836193C0FC8}" srcOrd="1" destOrd="0" presId="urn:microsoft.com/office/officeart/2005/8/layout/hProcess4"/>
    <dgm:cxn modelId="{79063FA3-3E16-45C3-81E8-2198F65EC71E}" type="presParOf" srcId="{C415F248-11D1-460C-BC82-AF9B1CE68DD0}" destId="{D9AFC399-8087-4899-803A-2CE8EDE642CC}" srcOrd="2" destOrd="0" presId="urn:microsoft.com/office/officeart/2005/8/layout/hProcess4"/>
    <dgm:cxn modelId="{8EA4BBFB-92F5-409F-909A-4DC26FA93C16}" type="presParOf" srcId="{D9AFC399-8087-4899-803A-2CE8EDE642CC}" destId="{47387833-E5B3-4F37-A276-A450D95AE93D}" srcOrd="0" destOrd="0" presId="urn:microsoft.com/office/officeart/2005/8/layout/hProcess4"/>
    <dgm:cxn modelId="{FF82206A-1B6E-4F59-A07F-F2653F8BA68F}" type="presParOf" srcId="{D9AFC399-8087-4899-803A-2CE8EDE642CC}" destId="{9BCC5DD0-5BE7-469C-B718-5272A47286FB}" srcOrd="1" destOrd="0" presId="urn:microsoft.com/office/officeart/2005/8/layout/hProcess4"/>
    <dgm:cxn modelId="{E2692BEE-FF8E-4B31-9542-2406126A9FE7}" type="presParOf" srcId="{D9AFC399-8087-4899-803A-2CE8EDE642CC}" destId="{74D97491-2945-4FC3-9464-1CF42B38C09E}" srcOrd="2" destOrd="0" presId="urn:microsoft.com/office/officeart/2005/8/layout/hProcess4"/>
    <dgm:cxn modelId="{83E6075C-CE31-4FFF-BC6F-1C13A3B6A737}" type="presParOf" srcId="{D9AFC399-8087-4899-803A-2CE8EDE642CC}" destId="{23A36C14-88AD-472A-AD38-0FAFA5E6C33F}" srcOrd="3" destOrd="0" presId="urn:microsoft.com/office/officeart/2005/8/layout/hProcess4"/>
    <dgm:cxn modelId="{D5C30FC5-D8F0-4F85-BAD7-B5ABAB168758}" type="presParOf" srcId="{D9AFC399-8087-4899-803A-2CE8EDE642CC}" destId="{39F3D587-379F-4AF0-99B2-14AA00954F21}" srcOrd="4" destOrd="0" presId="urn:microsoft.com/office/officeart/2005/8/layout/hProcess4"/>
    <dgm:cxn modelId="{693CB457-8BCE-424C-9A62-50A04CC72A12}" type="presParOf" srcId="{C415F248-11D1-460C-BC82-AF9B1CE68DD0}" destId="{134EB512-2E15-4237-9353-FFB6FD201C92}" srcOrd="3" destOrd="0" presId="urn:microsoft.com/office/officeart/2005/8/layout/hProcess4"/>
    <dgm:cxn modelId="{F5DF12C8-5DD7-4C98-8518-0C74D3ECAE0D}" type="presParOf" srcId="{C415F248-11D1-460C-BC82-AF9B1CE68DD0}" destId="{FB13122D-BD42-4E1D-8EC8-BD353917C00F}" srcOrd="4" destOrd="0" presId="urn:microsoft.com/office/officeart/2005/8/layout/hProcess4"/>
    <dgm:cxn modelId="{083FBAF3-40C7-4F24-B838-9ED929563D1D}" type="presParOf" srcId="{FB13122D-BD42-4E1D-8EC8-BD353917C00F}" destId="{24C24AD4-D7D7-4C20-B2C3-EE140C44E737}" srcOrd="0" destOrd="0" presId="urn:microsoft.com/office/officeart/2005/8/layout/hProcess4"/>
    <dgm:cxn modelId="{78791FDF-C9F9-4C9E-961C-57112995477C}" type="presParOf" srcId="{FB13122D-BD42-4E1D-8EC8-BD353917C00F}" destId="{EE355057-F3DE-44A8-A872-9178B8984D1E}" srcOrd="1" destOrd="0" presId="urn:microsoft.com/office/officeart/2005/8/layout/hProcess4"/>
    <dgm:cxn modelId="{ABBD365F-1853-4078-B7A3-38FBDA9C2FC5}" type="presParOf" srcId="{FB13122D-BD42-4E1D-8EC8-BD353917C00F}" destId="{B5043B85-9BDB-4E36-B936-1994432F278F}" srcOrd="2" destOrd="0" presId="urn:microsoft.com/office/officeart/2005/8/layout/hProcess4"/>
    <dgm:cxn modelId="{7D388C4A-5383-48DE-822F-CB156B1B9967}" type="presParOf" srcId="{FB13122D-BD42-4E1D-8EC8-BD353917C00F}" destId="{377A6EF1-DAED-47E6-8637-F3193D3EA740}" srcOrd="3" destOrd="0" presId="urn:microsoft.com/office/officeart/2005/8/layout/hProcess4"/>
    <dgm:cxn modelId="{64A392D8-15A0-4B5C-9D34-284DCD741C27}" type="presParOf" srcId="{FB13122D-BD42-4E1D-8EC8-BD353917C00F}" destId="{1B07731F-3E87-4BCF-A3B5-B123F7903DE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23F9-F386-4646-87E3-6FB5E6B2CE90}">
      <dsp:nvSpPr>
        <dsp:cNvPr id="0" name=""/>
        <dsp:cNvSpPr/>
      </dsp:nvSpPr>
      <dsp:spPr>
        <a:xfrm>
          <a:off x="1851818" y="0"/>
          <a:ext cx="4525963" cy="452596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EF25B-923B-4AB3-8FEF-05E90656D52B}">
      <dsp:nvSpPr>
        <dsp:cNvPr id="0" name=""/>
        <dsp:cNvSpPr/>
      </dsp:nvSpPr>
      <dsp:spPr>
        <a:xfrm>
          <a:off x="2281784" y="144016"/>
          <a:ext cx="1765125" cy="17651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Långsiktigt arbete</a:t>
          </a:r>
          <a:endParaRPr lang="sv-SE" sz="1800" b="1" kern="1200" dirty="0"/>
        </a:p>
      </dsp:txBody>
      <dsp:txXfrm>
        <a:off x="2367950" y="230182"/>
        <a:ext cx="1592793" cy="1592793"/>
      </dsp:txXfrm>
    </dsp:sp>
    <dsp:sp modelId="{F2009D3A-8CB0-420B-92FB-19E99F07AAE9}">
      <dsp:nvSpPr>
        <dsp:cNvPr id="0" name=""/>
        <dsp:cNvSpPr/>
      </dsp:nvSpPr>
      <dsp:spPr>
        <a:xfrm>
          <a:off x="4182689" y="144016"/>
          <a:ext cx="1765125" cy="17651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Learning by </a:t>
          </a:r>
          <a:r>
            <a:rPr lang="sv-SE" sz="1800" b="1" kern="1200" dirty="0" err="1" smtClean="0"/>
            <a:t>doing</a:t>
          </a:r>
          <a:endParaRPr lang="sv-SE" sz="1800" b="1" kern="1200" dirty="0"/>
        </a:p>
      </dsp:txBody>
      <dsp:txXfrm>
        <a:off x="4268855" y="230182"/>
        <a:ext cx="1592793" cy="1592793"/>
      </dsp:txXfrm>
    </dsp:sp>
    <dsp:sp modelId="{AF1DF797-A6F4-472F-BF0D-5122B29ED76F}">
      <dsp:nvSpPr>
        <dsp:cNvPr id="0" name=""/>
        <dsp:cNvSpPr/>
      </dsp:nvSpPr>
      <dsp:spPr>
        <a:xfrm>
          <a:off x="2281784" y="2583954"/>
          <a:ext cx="1765125" cy="17651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Central process för styrning </a:t>
          </a:r>
          <a:endParaRPr lang="sv-SE" sz="1800" b="1" kern="1200" dirty="0"/>
        </a:p>
      </dsp:txBody>
      <dsp:txXfrm>
        <a:off x="2367950" y="2670120"/>
        <a:ext cx="1592793" cy="1592793"/>
      </dsp:txXfrm>
    </dsp:sp>
    <dsp:sp modelId="{E00DE3D9-0FF1-4024-9996-FBD544144D4C}">
      <dsp:nvSpPr>
        <dsp:cNvPr id="0" name=""/>
        <dsp:cNvSpPr/>
      </dsp:nvSpPr>
      <dsp:spPr>
        <a:xfrm>
          <a:off x="4182689" y="2620881"/>
          <a:ext cx="1765125" cy="17651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Skapa förutsättningar för realisering </a:t>
          </a:r>
          <a:endParaRPr lang="sv-SE" sz="1800" b="1" kern="1200" dirty="0"/>
        </a:p>
      </dsp:txBody>
      <dsp:txXfrm>
        <a:off x="4268855" y="2707047"/>
        <a:ext cx="1592793" cy="1592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3D7E-6167-4C28-BC99-F2640EAAB9F6}">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Förankra modellen</a:t>
          </a:r>
          <a:endParaRPr lang="sv-SE" sz="2000" kern="1200" dirty="0"/>
        </a:p>
        <a:p>
          <a:pPr marL="228600" lvl="1" indent="-228600" algn="l" defTabSz="889000">
            <a:lnSpc>
              <a:spcPct val="90000"/>
            </a:lnSpc>
            <a:spcBef>
              <a:spcPct val="0"/>
            </a:spcBef>
            <a:spcAft>
              <a:spcPct val="15000"/>
            </a:spcAft>
            <a:buChar char="••"/>
          </a:pPr>
          <a:r>
            <a:rPr lang="sv-SE" sz="2000" kern="1200" dirty="0" smtClean="0"/>
            <a:t>Planera och testa det nya</a:t>
          </a:r>
          <a:endParaRPr lang="sv-SE" sz="2000" kern="1200" dirty="0"/>
        </a:p>
        <a:p>
          <a:pPr marL="228600" lvl="1" indent="-228600" algn="l" defTabSz="889000">
            <a:lnSpc>
              <a:spcPct val="90000"/>
            </a:lnSpc>
            <a:spcBef>
              <a:spcPct val="0"/>
            </a:spcBef>
            <a:spcAft>
              <a:spcPct val="15000"/>
            </a:spcAft>
            <a:buChar char="••"/>
          </a:pPr>
          <a:r>
            <a:rPr lang="sv-SE" sz="2000" kern="1200" dirty="0" smtClean="0"/>
            <a:t>Fasa ut det gamla</a:t>
          </a:r>
          <a:endParaRPr lang="sv-SE" sz="2000" kern="1200" dirty="0"/>
        </a:p>
      </dsp:txBody>
      <dsp:txXfrm>
        <a:off x="43694" y="1373540"/>
        <a:ext cx="2174998" cy="1379301"/>
      </dsp:txXfrm>
    </dsp:sp>
    <dsp:sp modelId="{F3E5D97C-D668-4C4F-A5C0-F836193C0FC8}">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157A31-8872-4110-AF92-504219F88A83}">
      <dsp:nvSpPr>
        <dsp:cNvPr id="0" name=""/>
        <dsp:cNvSpPr/>
      </dsp:nvSpPr>
      <dsp:spPr>
        <a:xfrm>
          <a:off x="503186" y="2795754"/>
          <a:ext cx="2009619" cy="79915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sv-SE" sz="2200" b="1" kern="1200" dirty="0" smtClean="0"/>
            <a:t>FAS 1</a:t>
          </a:r>
        </a:p>
        <a:p>
          <a:pPr lvl="0" algn="ctr" defTabSz="977900">
            <a:lnSpc>
              <a:spcPct val="90000"/>
            </a:lnSpc>
            <a:spcBef>
              <a:spcPct val="0"/>
            </a:spcBef>
            <a:spcAft>
              <a:spcPct val="35000"/>
            </a:spcAft>
          </a:pPr>
          <a:r>
            <a:rPr lang="sv-SE" sz="2200" b="1" kern="1200" dirty="0" smtClean="0"/>
            <a:t>2020</a:t>
          </a:r>
          <a:endParaRPr lang="sv-SE" sz="2200" b="1" kern="1200" dirty="0"/>
        </a:p>
      </dsp:txBody>
      <dsp:txXfrm>
        <a:off x="526593" y="2819161"/>
        <a:ext cx="1962805" cy="752345"/>
      </dsp:txXfrm>
    </dsp:sp>
    <dsp:sp modelId="{9BCC5DD0-5BE7-469C-B718-5272A47286FB}">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Genomföra</a:t>
          </a:r>
          <a:endParaRPr lang="sv-SE" sz="2000" kern="1200" dirty="0"/>
        </a:p>
        <a:p>
          <a:pPr marL="228600" lvl="1" indent="-228600" algn="l" defTabSz="889000">
            <a:lnSpc>
              <a:spcPct val="90000"/>
            </a:lnSpc>
            <a:spcBef>
              <a:spcPct val="0"/>
            </a:spcBef>
            <a:spcAft>
              <a:spcPct val="15000"/>
            </a:spcAft>
            <a:buChar char="••"/>
          </a:pPr>
          <a:r>
            <a:rPr lang="sv-SE" sz="2000" kern="1200" dirty="0" smtClean="0"/>
            <a:t>Följa upp</a:t>
          </a:r>
          <a:endParaRPr lang="sv-SE" sz="2000" kern="1200" dirty="0"/>
        </a:p>
        <a:p>
          <a:pPr marL="228600" lvl="1" indent="-228600" algn="l" defTabSz="889000">
            <a:lnSpc>
              <a:spcPct val="90000"/>
            </a:lnSpc>
            <a:spcBef>
              <a:spcPct val="0"/>
            </a:spcBef>
            <a:spcAft>
              <a:spcPct val="15000"/>
            </a:spcAft>
            <a:buChar char="••"/>
          </a:pPr>
          <a:r>
            <a:rPr lang="sv-SE" sz="2000" kern="1200" dirty="0" smtClean="0"/>
            <a:t>Bredda införande</a:t>
          </a:r>
          <a:endParaRPr lang="sv-SE" sz="2000" kern="1200" dirty="0"/>
        </a:p>
      </dsp:txBody>
      <dsp:txXfrm>
        <a:off x="2901699" y="1773120"/>
        <a:ext cx="2174998" cy="1379301"/>
      </dsp:txXfrm>
    </dsp:sp>
    <dsp:sp modelId="{134EB512-2E15-4237-9353-FFB6FD201C92}">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A36C14-88AD-472A-AD38-0FAFA5E6C33F}">
      <dsp:nvSpPr>
        <dsp:cNvPr id="0" name=""/>
        <dsp:cNvSpPr/>
      </dsp:nvSpPr>
      <dsp:spPr>
        <a:xfrm>
          <a:off x="3361192" y="931048"/>
          <a:ext cx="2009619" cy="79915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sv-SE" sz="2200" b="1" kern="1200" dirty="0" smtClean="0"/>
            <a:t>FAS 2 </a:t>
          </a:r>
        </a:p>
        <a:p>
          <a:pPr lvl="0" algn="ctr" defTabSz="977900">
            <a:lnSpc>
              <a:spcPct val="90000"/>
            </a:lnSpc>
            <a:spcBef>
              <a:spcPct val="0"/>
            </a:spcBef>
            <a:spcAft>
              <a:spcPct val="35000"/>
            </a:spcAft>
          </a:pPr>
          <a:r>
            <a:rPr lang="sv-SE" sz="2200" b="1" kern="1200" dirty="0" smtClean="0"/>
            <a:t>2021</a:t>
          </a:r>
          <a:endParaRPr lang="sv-SE" sz="2200" b="1" kern="1200" dirty="0"/>
        </a:p>
      </dsp:txBody>
      <dsp:txXfrm>
        <a:off x="3384599" y="954455"/>
        <a:ext cx="1962805" cy="752345"/>
      </dsp:txXfrm>
    </dsp:sp>
    <dsp:sp modelId="{EE355057-F3DE-44A8-A872-9178B8984D1E}">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sv-SE" sz="2000" kern="1200" dirty="0" smtClean="0"/>
            <a:t>Ständiga förbättringar av styrmodellen</a:t>
          </a:r>
          <a:endParaRPr lang="sv-SE" sz="2000" kern="1200" dirty="0"/>
        </a:p>
      </dsp:txBody>
      <dsp:txXfrm>
        <a:off x="5759705" y="1373540"/>
        <a:ext cx="2174998" cy="1379301"/>
      </dsp:txXfrm>
    </dsp:sp>
    <dsp:sp modelId="{377A6EF1-DAED-47E6-8637-F3193D3EA740}">
      <dsp:nvSpPr>
        <dsp:cNvPr id="0" name=""/>
        <dsp:cNvSpPr/>
      </dsp:nvSpPr>
      <dsp:spPr>
        <a:xfrm>
          <a:off x="6219198" y="2795754"/>
          <a:ext cx="2009619" cy="79915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sv-SE" sz="2200" b="1" kern="1200" dirty="0" smtClean="0"/>
            <a:t>FAS 3 </a:t>
          </a:r>
        </a:p>
        <a:p>
          <a:pPr lvl="0" algn="ctr" defTabSz="977900">
            <a:lnSpc>
              <a:spcPct val="90000"/>
            </a:lnSpc>
            <a:spcBef>
              <a:spcPct val="0"/>
            </a:spcBef>
            <a:spcAft>
              <a:spcPct val="35000"/>
            </a:spcAft>
          </a:pPr>
          <a:r>
            <a:rPr lang="sv-SE" sz="2200" b="1" kern="1200" dirty="0" smtClean="0"/>
            <a:t>2022</a:t>
          </a:r>
          <a:endParaRPr lang="sv-SE" sz="2200" b="1" kern="1200" dirty="0"/>
        </a:p>
      </dsp:txBody>
      <dsp:txXfrm>
        <a:off x="6242605" y="2819161"/>
        <a:ext cx="1962805" cy="75234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0A3164-EFF2-43B5-89FB-56A90B983AB1}" type="datetimeFigureOut">
              <a:rPr lang="sv-SE" smtClean="0"/>
              <a:t>2020-10-20</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01A81E-DA56-403E-B957-1834B9DD3600}" type="slidenum">
              <a:rPr lang="sv-SE" smtClean="0"/>
              <a:t>‹#›</a:t>
            </a:fld>
            <a:endParaRPr lang="sv-SE"/>
          </a:p>
        </p:txBody>
      </p:sp>
    </p:spTree>
    <p:extLst>
      <p:ext uri="{BB962C8B-B14F-4D97-AF65-F5344CB8AC3E}">
        <p14:creationId xmlns:p14="http://schemas.microsoft.com/office/powerpoint/2010/main" val="318636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28 </a:t>
            </a:r>
            <a:r>
              <a:rPr lang="sv-SE" dirty="0" smtClean="0"/>
              <a:t>oktober 2019 </a:t>
            </a:r>
            <a:r>
              <a:rPr lang="sv-SE" dirty="0" smtClean="0"/>
              <a:t>tog kommunfullmäktige beslut</a:t>
            </a:r>
            <a:r>
              <a:rPr lang="sv-SE" baseline="0" dirty="0" smtClean="0"/>
              <a:t> om en ny styrmodell för Timrå kommun, och som kommer att påverka vårt arbete framåt. Styrmodellen gäller för förtroendevalda, chefer och medarbetare och ska underlätta vårt gemensamma arbete i linje med den.</a:t>
            </a:r>
          </a:p>
          <a:p>
            <a:endParaRPr lang="sv-SE" baseline="0" dirty="0" smtClean="0"/>
          </a:p>
          <a:p>
            <a:r>
              <a:rPr lang="sv-SE" baseline="0" dirty="0" smtClean="0"/>
              <a:t>Presentationen är ett underlag som används för </a:t>
            </a:r>
            <a:r>
              <a:rPr lang="sv-SE" baseline="0" dirty="0" smtClean="0"/>
              <a:t>att sprida information om styrmodellen. </a:t>
            </a:r>
            <a:r>
              <a:rPr lang="sv-SE" baseline="0" dirty="0" smtClean="0"/>
              <a:t>Syftet är att förankra </a:t>
            </a:r>
            <a:r>
              <a:rPr lang="sv-SE" baseline="0" dirty="0" smtClean="0"/>
              <a:t>kommunens styrmodell </a:t>
            </a:r>
            <a:r>
              <a:rPr lang="sv-SE" baseline="0" dirty="0" smtClean="0"/>
              <a:t>och öppna upp för </a:t>
            </a:r>
            <a:r>
              <a:rPr lang="sv-SE" baseline="0" dirty="0" smtClean="0"/>
              <a:t>dialog </a:t>
            </a:r>
            <a:r>
              <a:rPr lang="sv-SE" baseline="0" dirty="0" smtClean="0"/>
              <a:t>om styrmodellens innehåll och betydelse för den egna verksamheten. </a:t>
            </a:r>
          </a:p>
          <a:p>
            <a:endParaRPr lang="sv-SE" baseline="0" dirty="0" smtClean="0"/>
          </a:p>
          <a:p>
            <a:r>
              <a:rPr lang="sv-SE" baseline="0" dirty="0" smtClean="0"/>
              <a:t>Presentationen kan skräddarsys efter de behov som finns.</a:t>
            </a:r>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1</a:t>
            </a:fld>
            <a:endParaRPr lang="sv-SE"/>
          </a:p>
        </p:txBody>
      </p:sp>
    </p:spTree>
    <p:extLst>
      <p:ext uri="{BB962C8B-B14F-4D97-AF65-F5344CB8AC3E}">
        <p14:creationId xmlns:p14="http://schemas.microsoft.com/office/powerpoint/2010/main" val="169565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Kommunen har antagit övergripande målbilder som stödjer verksamhetsidén och visionen. De speglar den politiska viljeinriktningen och ambitionen</a:t>
            </a:r>
            <a:r>
              <a:rPr lang="sv-SE" baseline="0" dirty="0" smtClean="0"/>
              <a:t> på längre sikt, till 2025 och visar vad som ska förverkligas.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Kommunen strävar efter en hållbar utveckling, vilket innebär att vi ska ta hänsyn till social, ekologisk och ekonomisk hållbarhet i vårt dagliga arbete. Agenda 2030 med de 17 globala målen är därför en del av kommunens övergripande målbilder för att aktivt bidra till omställningen till ett mer hållbart samhälle.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Chefer och medarbetare samt ekonomi är våra viktigaste tillgångar för att nå dit vi vill och skapa bra resultat för medborgare, företag och besökare. Att vara en attraktiv arbetsplats med möjlighet till engagemang och ansvar samt ha en ekonomi i balans är inte mål i sig, utan en självklarhet för att kunna driva vår verksamhet framgångsrikt</a:t>
            </a:r>
            <a:r>
              <a:rPr lang="sv-SE" baseline="0" dirty="0" smtClean="0"/>
              <a:t>.</a:t>
            </a:r>
            <a:endParaRPr lang="sv-SE" dirty="0" smtClean="0"/>
          </a:p>
        </p:txBody>
      </p:sp>
      <p:sp>
        <p:nvSpPr>
          <p:cNvPr id="4" name="Platshållare för bildnummer 3"/>
          <p:cNvSpPr>
            <a:spLocks noGrp="1"/>
          </p:cNvSpPr>
          <p:nvPr>
            <p:ph type="sldNum" sz="quarter" idx="10"/>
          </p:nvPr>
        </p:nvSpPr>
        <p:spPr/>
        <p:txBody>
          <a:bodyPr/>
          <a:lstStyle/>
          <a:p>
            <a:fld id="{7001A81E-DA56-403E-B957-1834B9DD3600}" type="slidenum">
              <a:rPr lang="sv-SE" smtClean="0"/>
              <a:t>10</a:t>
            </a:fld>
            <a:endParaRPr lang="sv-SE"/>
          </a:p>
        </p:txBody>
      </p:sp>
    </p:spTree>
    <p:extLst>
      <p:ext uri="{BB962C8B-B14F-4D97-AF65-F5344CB8AC3E}">
        <p14:creationId xmlns:p14="http://schemas.microsoft.com/office/powerpoint/2010/main" val="108917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Till varje målbild finns prioriterade inriktningsmål som visar vad som ska prioriteras under </a:t>
            </a:r>
            <a:r>
              <a:rPr lang="sv-SE" sz="1200" dirty="0" smtClean="0"/>
              <a:t>mandatperioden (2021-2022). </a:t>
            </a:r>
            <a:r>
              <a:rPr lang="sv-SE" sz="1200" dirty="0" smtClean="0"/>
              <a:t>Inriktningsmålen är gemensamma för politiken</a:t>
            </a:r>
            <a:r>
              <a:rPr lang="sv-SE" sz="1200" baseline="0" dirty="0" smtClean="0"/>
              <a:t> och våra verksamheter. </a:t>
            </a:r>
            <a:r>
              <a:rPr lang="sv-SE" sz="1200" baseline="0" dirty="0" smtClean="0"/>
              <a:t>Ett tydligt riktmärke för kommunens utveckling och som beskriver vad verksamheterna ska uppnå.</a:t>
            </a:r>
            <a:endParaRPr lang="sv-SE"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t>Istället för att bryta ner </a:t>
            </a:r>
            <a:r>
              <a:rPr lang="sv-SE" sz="1200" baseline="0" dirty="0" smtClean="0"/>
              <a:t>inriktningsmålen </a:t>
            </a:r>
            <a:r>
              <a:rPr lang="sv-SE" sz="1200" baseline="0" dirty="0" smtClean="0"/>
              <a:t>till egna mål, talar varje nämnd och förvaltning om vad de ska bidra med för att nå måluppfyllelse inom samtliga inriktningsmål. För att se om vi är på rätt väg kommer det att finnas nyckeltal till varje inriktningsmål som visar utvecklingen över tid.</a:t>
            </a:r>
            <a:endParaRPr lang="sv-SE" sz="1200"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Inriktningsmålen kan leda till beslut i kommunfullmäktige</a:t>
            </a:r>
            <a:r>
              <a:rPr lang="sv-SE" baseline="0" dirty="0" smtClean="0"/>
              <a:t> om fokusområden och uppdrag till nämnder, som verksamheterna har att genomföra</a:t>
            </a:r>
            <a:r>
              <a:rPr lang="sv-SE" baseline="0" dirty="0" smtClean="0"/>
              <a:t>. Fokusområden för år 2021 är: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1" baseline="0" dirty="0" smtClean="0"/>
              <a:t>Att låta barnen gå först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1" baseline="0" dirty="0" smtClean="0"/>
              <a:t>Samhällsbyggande för ett växande Timrå</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1" baseline="0" dirty="0" smtClean="0"/>
              <a:t>Införa ny styrmodell</a:t>
            </a:r>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11</a:t>
            </a:fld>
            <a:endParaRPr lang="sv-SE"/>
          </a:p>
        </p:txBody>
      </p:sp>
    </p:spTree>
    <p:extLst>
      <p:ext uri="{BB962C8B-B14F-4D97-AF65-F5344CB8AC3E}">
        <p14:creationId xmlns:p14="http://schemas.microsoft.com/office/powerpoint/2010/main" val="320538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Strategierna visar hur</a:t>
            </a:r>
            <a:r>
              <a:rPr lang="sv-SE" baseline="0" dirty="0" smtClean="0"/>
              <a:t> vi behöver tänka och agera för att vara framgångsrik i vårt uppdrag och nå våra mål. Det ökar vår förmåga och våra möjligheter att nå uppsatta mål – ett verktyg för att nå dit vi ska.</a:t>
            </a:r>
            <a:endParaRPr lang="sv-SE" dirty="0" smtClean="0"/>
          </a:p>
          <a:p>
            <a:endParaRPr lang="sv-SE" dirty="0" smtClean="0"/>
          </a:p>
          <a:p>
            <a:r>
              <a:rPr lang="sv-SE" dirty="0" smtClean="0"/>
              <a:t>Strategierna har tagits fram utifrån en omvärldsanalys, vad det är som påverkar kommunen</a:t>
            </a:r>
            <a:r>
              <a:rPr lang="sv-SE" baseline="0" dirty="0" smtClean="0"/>
              <a:t> och vilka förutsättningar som finns</a:t>
            </a:r>
            <a:r>
              <a:rPr lang="sv-SE" baseline="0" dirty="0" smtClean="0"/>
              <a:t>.</a:t>
            </a:r>
          </a:p>
          <a:p>
            <a:endParaRPr lang="sv-SE" baseline="0" dirty="0" smtClean="0"/>
          </a:p>
          <a:p>
            <a:r>
              <a:rPr lang="sv-SE" b="1" i="0" dirty="0" smtClean="0"/>
              <a:t>Digitalisera </a:t>
            </a:r>
            <a:r>
              <a:rPr lang="sv-SE" i="0" dirty="0" smtClean="0"/>
              <a:t>– Vi använder</a:t>
            </a:r>
            <a:r>
              <a:rPr lang="sv-SE" i="0" baseline="0" dirty="0" smtClean="0"/>
              <a:t> oss av digitaliseringens möjligheter för en enklare vardag och mer värdeskapande verksamhet.</a:t>
            </a:r>
          </a:p>
          <a:p>
            <a:endParaRPr lang="sv-SE" i="0" baseline="0" dirty="0" smtClean="0"/>
          </a:p>
          <a:p>
            <a:r>
              <a:rPr lang="sv-SE" b="1" i="0" baseline="0" dirty="0" smtClean="0"/>
              <a:t>Säkra kompetens </a:t>
            </a:r>
            <a:r>
              <a:rPr lang="sv-SE" i="0" baseline="0" dirty="0" smtClean="0"/>
              <a:t>– Vi attraherar, behåller och utvecklar kompetens för dagens och morgondagens behov.</a:t>
            </a:r>
          </a:p>
          <a:p>
            <a:endParaRPr lang="sv-SE" i="0" baseline="0" dirty="0" smtClean="0"/>
          </a:p>
          <a:p>
            <a:r>
              <a:rPr lang="sv-SE" b="1" i="0" baseline="0" dirty="0" smtClean="0"/>
              <a:t>Skapa utveckling</a:t>
            </a:r>
            <a:r>
              <a:rPr lang="sv-SE" b="0" i="0" baseline="0" dirty="0" smtClean="0"/>
              <a:t> </a:t>
            </a:r>
            <a:r>
              <a:rPr lang="sv-SE" i="0" baseline="0" dirty="0" smtClean="0"/>
              <a:t>– Vi jobbar med ständiga förbättringar och vågar utforska samt pröva nya idéer för att möta en föränderlig värld. Innovation är ett av de viktiga begreppen.</a:t>
            </a:r>
          </a:p>
          <a:p>
            <a:endParaRPr lang="sv-SE" i="0" baseline="0" dirty="0" smtClean="0"/>
          </a:p>
          <a:p>
            <a:r>
              <a:rPr lang="sv-SE" b="1" i="0" baseline="0" dirty="0" smtClean="0"/>
              <a:t>Fånga och möta behov</a:t>
            </a:r>
            <a:r>
              <a:rPr lang="sv-SE" b="0" i="0" baseline="0" dirty="0" smtClean="0"/>
              <a:t> </a:t>
            </a:r>
            <a:r>
              <a:rPr lang="sv-SE" i="0" baseline="0" dirty="0" smtClean="0"/>
              <a:t>– Vi lyssnar, förstår och möter behoven hos de vi finns till för.</a:t>
            </a:r>
          </a:p>
          <a:p>
            <a:endParaRPr lang="sv-SE" i="0" baseline="0" dirty="0" smtClean="0"/>
          </a:p>
          <a:p>
            <a:r>
              <a:rPr lang="sv-SE" b="1" i="0" baseline="0" dirty="0" smtClean="0"/>
              <a:t>Arbeta tillsammans</a:t>
            </a:r>
            <a:r>
              <a:rPr lang="sv-SE" b="0" i="0" baseline="0" dirty="0" smtClean="0"/>
              <a:t> </a:t>
            </a:r>
            <a:r>
              <a:rPr lang="sv-SE" i="0" baseline="0" dirty="0" smtClean="0"/>
              <a:t>– Vi har helhetssyn och jobbar tillsammans för att kunna lösa våra uppgifter.</a:t>
            </a:r>
            <a:endParaRPr lang="sv-SE" i="0" dirty="0" smtClean="0"/>
          </a:p>
          <a:p>
            <a:endParaRPr lang="sv-SE" i="0" dirty="0" smtClean="0"/>
          </a:p>
          <a:p>
            <a:endParaRPr lang="sv-SE" i="0" dirty="0" smtClean="0"/>
          </a:p>
          <a:p>
            <a:endParaRPr lang="sv-SE" i="0" dirty="0" smtClean="0"/>
          </a:p>
          <a:p>
            <a:endParaRPr lang="sv-SE" i="0"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12</a:t>
            </a:fld>
            <a:endParaRPr lang="sv-SE"/>
          </a:p>
        </p:txBody>
      </p:sp>
    </p:spTree>
    <p:extLst>
      <p:ext uri="{BB962C8B-B14F-4D97-AF65-F5344CB8AC3E}">
        <p14:creationId xmlns:p14="http://schemas.microsoft.com/office/powerpoint/2010/main" val="66677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grundläggande</a:t>
            </a:r>
            <a:r>
              <a:rPr lang="sv-SE" baseline="0" dirty="0" smtClean="0"/>
              <a:t> värderingar menas vårt gemensamma förhållningssätt gentemot dem vi finns till för och varandra. Det handlar om vad vi tycker är rätt, önskvärt och viktigt att leva upp till. Det handlar också om att skapa, behålla och stärka förtroendet för Timrå kommun.</a:t>
            </a:r>
          </a:p>
          <a:p>
            <a:endParaRPr lang="sv-SE" baseline="0" dirty="0" smtClean="0"/>
          </a:p>
          <a:p>
            <a:r>
              <a:rPr lang="sv-SE" baseline="0" dirty="0" smtClean="0"/>
              <a:t>Det gemensamma utgår från det som ska känneteckna oss alla som jobbar inom det offentliga, och som behöver fyllas med innehåll för den egna verksamheten – vad betyder det för oss i praktiken? </a:t>
            </a:r>
          </a:p>
          <a:p>
            <a:endParaRPr lang="sv-SE" dirty="0" smtClean="0"/>
          </a:p>
          <a:p>
            <a:r>
              <a:rPr lang="sv-SE" b="1" i="0" dirty="0" smtClean="0"/>
              <a:t>Demokrati</a:t>
            </a:r>
            <a:r>
              <a:rPr lang="sv-SE" b="1" i="0" baseline="0" dirty="0" smtClean="0"/>
              <a:t> </a:t>
            </a:r>
            <a:r>
              <a:rPr lang="sv-SE" b="0" i="0" baseline="0" dirty="0" smtClean="0"/>
              <a:t>– Är själva kärnan i värdegrunden. Vi arbetar på medborgarnas uppdrag och ser till att de beslut som fattas blir verklighet.</a:t>
            </a:r>
          </a:p>
          <a:p>
            <a:endParaRPr lang="sv-SE" b="0" i="0" baseline="0" dirty="0" smtClean="0"/>
          </a:p>
          <a:p>
            <a:r>
              <a:rPr lang="sv-SE" b="1" i="0" baseline="0" dirty="0" smtClean="0"/>
              <a:t>Legalitet </a:t>
            </a:r>
            <a:r>
              <a:rPr lang="sv-SE" b="0" i="0" baseline="0" dirty="0" smtClean="0"/>
              <a:t>– Vi följer de lagar och regler som gäller i kommunens verksamhet.</a:t>
            </a:r>
          </a:p>
          <a:p>
            <a:endParaRPr lang="sv-SE" b="0" i="0" baseline="0" dirty="0" smtClean="0"/>
          </a:p>
          <a:p>
            <a:r>
              <a:rPr lang="sv-SE" b="1" i="0" baseline="0" dirty="0" smtClean="0"/>
              <a:t>Objektivitet </a:t>
            </a:r>
            <a:r>
              <a:rPr lang="sv-SE" b="0" i="0" baseline="0" dirty="0" smtClean="0"/>
              <a:t>– Vi är sakliga och opartiska.</a:t>
            </a:r>
          </a:p>
          <a:p>
            <a:endParaRPr lang="sv-SE" b="0" i="0" baseline="0" dirty="0" smtClean="0"/>
          </a:p>
          <a:p>
            <a:r>
              <a:rPr lang="sv-SE" b="1" i="0" baseline="0" dirty="0" smtClean="0"/>
              <a:t>Fri åsiktsbildning </a:t>
            </a:r>
            <a:r>
              <a:rPr lang="sv-SE" b="0" i="0" baseline="0" dirty="0" smtClean="0"/>
              <a:t>– Vi är öppna med det vi gör och ger möjlighet till insyn i verksamheten.</a:t>
            </a:r>
          </a:p>
          <a:p>
            <a:endParaRPr lang="sv-SE" b="0" i="0" baseline="0" dirty="0" smtClean="0"/>
          </a:p>
          <a:p>
            <a:r>
              <a:rPr lang="sv-SE" b="1" i="0" baseline="0" dirty="0" smtClean="0"/>
              <a:t>Respekt </a:t>
            </a:r>
            <a:r>
              <a:rPr lang="sv-SE" b="0" i="0" baseline="0" dirty="0" smtClean="0"/>
              <a:t>– Vi respekterar människors lika värde och behandlar alla med respekt.</a:t>
            </a:r>
          </a:p>
          <a:p>
            <a:endParaRPr lang="sv-SE" b="0" i="0" baseline="0" dirty="0" smtClean="0"/>
          </a:p>
          <a:p>
            <a:r>
              <a:rPr lang="sv-SE" b="1" i="0" baseline="0" dirty="0" smtClean="0"/>
              <a:t>Effektivitet och service </a:t>
            </a:r>
            <a:r>
              <a:rPr lang="sv-SE" b="0" i="0" baseline="0" dirty="0" smtClean="0"/>
              <a:t>– Vi förenar effektivitet med service och tillgänglighet.</a:t>
            </a:r>
            <a:endParaRPr lang="sv-SE" b="1" i="0"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13</a:t>
            </a:fld>
            <a:endParaRPr lang="sv-SE"/>
          </a:p>
        </p:txBody>
      </p:sp>
    </p:spTree>
    <p:extLst>
      <p:ext uri="{BB962C8B-B14F-4D97-AF65-F5344CB8AC3E}">
        <p14:creationId xmlns:p14="http://schemas.microsoft.com/office/powerpoint/2010/main" val="380987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Öppna</a:t>
            </a:r>
            <a:r>
              <a:rPr lang="sv-SE" baseline="0" dirty="0" smtClean="0"/>
              <a:t> upp för dialog kring styrmodellens innehåll och inriktning, som ska prägla det gemensamma arbetet.</a:t>
            </a:r>
            <a:endParaRPr lang="sv-SE" dirty="0"/>
          </a:p>
        </p:txBody>
      </p:sp>
      <p:sp>
        <p:nvSpPr>
          <p:cNvPr id="4" name="Platshållare för bildnummer 3"/>
          <p:cNvSpPr>
            <a:spLocks noGrp="1"/>
          </p:cNvSpPr>
          <p:nvPr>
            <p:ph type="sldNum" sz="quarter" idx="10"/>
          </p:nvPr>
        </p:nvSpPr>
        <p:spPr/>
        <p:txBody>
          <a:bodyPr/>
          <a:lstStyle/>
          <a:p>
            <a:fld id="{0B58B829-162C-4B78-BC8F-E906781D26E3}" type="slidenum">
              <a:rPr lang="sv-SE" smtClean="0"/>
              <a:t>14</a:t>
            </a:fld>
            <a:endParaRPr lang="sv-SE"/>
          </a:p>
        </p:txBody>
      </p:sp>
    </p:spTree>
    <p:extLst>
      <p:ext uri="{BB962C8B-B14F-4D97-AF65-F5344CB8AC3E}">
        <p14:creationId xmlns:p14="http://schemas.microsoft.com/office/powerpoint/2010/main" val="184658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Kommunfullmäktige styr övergripande</a:t>
            </a:r>
            <a:r>
              <a:rPr lang="sv-SE" baseline="0" dirty="0" smtClean="0"/>
              <a:t> </a:t>
            </a:r>
            <a:r>
              <a:rPr lang="sv-SE" dirty="0" smtClean="0"/>
              <a:t>kommunen med en levande vision, tydlig verksamhetsidé, målbilder och värdegrund. </a:t>
            </a:r>
          </a:p>
          <a:p>
            <a:endParaRPr lang="sv-SE" dirty="0" smtClean="0"/>
          </a:p>
          <a:p>
            <a:r>
              <a:rPr lang="sv-SE" dirty="0" smtClean="0"/>
              <a:t>Vid</a:t>
            </a:r>
            <a:r>
              <a:rPr lang="sv-SE" baseline="0" dirty="0" smtClean="0"/>
              <a:t> den årliga</a:t>
            </a:r>
            <a:r>
              <a:rPr lang="sv-SE" dirty="0" smtClean="0"/>
              <a:t> planeringen</a:t>
            </a:r>
            <a:r>
              <a:rPr lang="sv-SE" baseline="0" dirty="0" smtClean="0"/>
              <a:t> av verksamhet och budget beslutar fullmäktige om inriktningsmål, aktuella fokusområden och uppdrag till nämnder samt budget.</a:t>
            </a:r>
            <a:endParaRPr lang="sv-SE" dirty="0" smtClean="0"/>
          </a:p>
          <a:p>
            <a:endParaRPr lang="sv-SE" baseline="0" dirty="0" smtClean="0"/>
          </a:p>
          <a:p>
            <a:r>
              <a:rPr lang="sv-SE" baseline="0" dirty="0" smtClean="0"/>
              <a:t>Nämnderna, med utgångspunkt från sin verksamhetsidé, verksamhetsplanerar utifrån från </a:t>
            </a:r>
            <a:r>
              <a:rPr lang="sv-SE" sz="1200" kern="1200" dirty="0" smtClean="0">
                <a:solidFill>
                  <a:schemeClr val="tx1"/>
                </a:solidFill>
                <a:effectLst/>
                <a:latin typeface="+mn-lt"/>
                <a:ea typeface="+mn-ea"/>
                <a:cs typeface="+mn-cs"/>
              </a:rPr>
              <a:t>mål och budget samt svarar på:</a:t>
            </a:r>
          </a:p>
          <a:p>
            <a:pPr marL="171450" indent="-171450">
              <a:buFontTx/>
              <a:buChar char="-"/>
            </a:pPr>
            <a:r>
              <a:rPr lang="sv-SE" sz="1200" kern="1200" dirty="0" smtClean="0">
                <a:solidFill>
                  <a:schemeClr val="tx1"/>
                </a:solidFill>
                <a:effectLst/>
                <a:latin typeface="+mn-lt"/>
                <a:ea typeface="+mn-ea"/>
                <a:cs typeface="+mn-cs"/>
              </a:rPr>
              <a:t>Hur respektive nämnd ska bidra till kommunens inriktningsmål och aktuella fokusområden.</a:t>
            </a:r>
          </a:p>
          <a:p>
            <a:pPr marL="171450" indent="-171450">
              <a:buFontTx/>
              <a:buChar char="-"/>
            </a:pPr>
            <a:r>
              <a:rPr lang="sv-SE" sz="1200" kern="1200" dirty="0" smtClean="0">
                <a:solidFill>
                  <a:schemeClr val="tx1"/>
                </a:solidFill>
                <a:effectLst/>
                <a:latin typeface="+mn-lt"/>
                <a:ea typeface="+mn-ea"/>
                <a:cs typeface="+mn-cs"/>
              </a:rPr>
              <a:t>Hur uppdragen ska hanteras.</a:t>
            </a:r>
          </a:p>
          <a:p>
            <a:pPr marL="171450" indent="-171450">
              <a:buFontTx/>
              <a:buChar char="-"/>
            </a:pPr>
            <a:r>
              <a:rPr lang="sv-SE" sz="1200" kern="1200" dirty="0" smtClean="0">
                <a:solidFill>
                  <a:schemeClr val="tx1"/>
                </a:solidFill>
                <a:effectLst/>
                <a:latin typeface="+mn-lt"/>
                <a:ea typeface="+mn-ea"/>
                <a:cs typeface="+mn-cs"/>
              </a:rPr>
              <a:t>Hur man ska arbeta med budgeten.</a:t>
            </a:r>
          </a:p>
          <a:p>
            <a:pPr marL="171450" indent="-171450">
              <a:buFontTx/>
              <a:buChar char="-"/>
            </a:pPr>
            <a:r>
              <a:rPr lang="sv-SE" sz="1200" kern="1200" dirty="0" smtClean="0">
                <a:solidFill>
                  <a:schemeClr val="tx1"/>
                </a:solidFill>
                <a:effectLst/>
                <a:latin typeface="+mn-lt"/>
                <a:ea typeface="+mn-ea"/>
                <a:cs typeface="+mn-cs"/>
              </a:rPr>
              <a:t>Hur verksamheten ska följas upp med</a:t>
            </a:r>
            <a:r>
              <a:rPr lang="sv-SE" sz="1200" kern="1200" baseline="0" dirty="0" smtClean="0">
                <a:solidFill>
                  <a:schemeClr val="tx1"/>
                </a:solidFill>
                <a:effectLst/>
                <a:latin typeface="+mn-lt"/>
                <a:ea typeface="+mn-ea"/>
                <a:cs typeface="+mn-cs"/>
              </a:rPr>
              <a:t> fokus</a:t>
            </a:r>
            <a:r>
              <a:rPr lang="sv-SE" sz="1200" kern="1200" dirty="0" smtClean="0">
                <a:solidFill>
                  <a:schemeClr val="tx1"/>
                </a:solidFill>
                <a:effectLst/>
                <a:latin typeface="+mn-lt"/>
                <a:ea typeface="+mn-ea"/>
                <a:cs typeface="+mn-cs"/>
              </a:rPr>
              <a:t> på önskade effekter – värde.</a:t>
            </a:r>
          </a:p>
          <a:p>
            <a:endParaRPr lang="sv-SE" dirty="0" smtClean="0"/>
          </a:p>
          <a:p>
            <a:r>
              <a:rPr lang="sv-SE" dirty="0" smtClean="0"/>
              <a:t>Det lägger grunden för</a:t>
            </a:r>
            <a:r>
              <a:rPr lang="sv-SE" baseline="0" dirty="0" smtClean="0"/>
              <a:t> förvaltningarnas och verksamheternas ledning och genomförande av aktiviteter som leder till avsedda prestationer/leveranser och resultat. </a:t>
            </a:r>
          </a:p>
          <a:p>
            <a:endParaRPr lang="sv-SE" baseline="0" dirty="0" smtClean="0"/>
          </a:p>
          <a:p>
            <a:r>
              <a:rPr lang="sv-SE" baseline="0" dirty="0" smtClean="0"/>
              <a:t>Arbetet planeras och följs upp genom löpande verksamhetsdialog och ligger till grund för ständiga förbättringar.</a:t>
            </a:r>
            <a:endParaRPr lang="sv-SE" dirty="0" smtClean="0"/>
          </a:p>
        </p:txBody>
      </p:sp>
      <p:sp>
        <p:nvSpPr>
          <p:cNvPr id="4" name="Platshållare för bildnummer 3"/>
          <p:cNvSpPr>
            <a:spLocks noGrp="1"/>
          </p:cNvSpPr>
          <p:nvPr>
            <p:ph type="sldNum" sz="quarter" idx="10"/>
          </p:nvPr>
        </p:nvSpPr>
        <p:spPr/>
        <p:txBody>
          <a:bodyPr/>
          <a:lstStyle/>
          <a:p>
            <a:fld id="{0B58B829-162C-4B78-BC8F-E906781D26E3}" type="slidenum">
              <a:rPr lang="sv-SE" smtClean="0"/>
              <a:t>15</a:t>
            </a:fld>
            <a:endParaRPr lang="sv-SE"/>
          </a:p>
        </p:txBody>
      </p:sp>
    </p:spTree>
    <p:extLst>
      <p:ext uri="{BB962C8B-B14F-4D97-AF65-F5344CB8AC3E}">
        <p14:creationId xmlns:p14="http://schemas.microsoft.com/office/powerpoint/2010/main" val="400909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Kommunens förtroendevalda styr på VAD som</a:t>
            </a:r>
            <a:r>
              <a:rPr lang="sv-SE" baseline="0" dirty="0" smtClean="0"/>
              <a:t> ska uppnås utifrån styrmodellens beståndsdelar och innehåll, medan förvaltningar – verksamheter - chefer och medarbetare möter upp genom att agera på HUR det ska genomföras – de bidrag som ska ges till de gemensamma inriktningsmålen och uppdragen som ska genomföras inom ramen för tillgängliga resurser. </a:t>
            </a:r>
          </a:p>
          <a:p>
            <a:endParaRPr lang="sv-SE" baseline="0" dirty="0" smtClean="0"/>
          </a:p>
          <a:p>
            <a:r>
              <a:rPr lang="sv-SE" baseline="0" dirty="0" smtClean="0"/>
              <a:t>Aktiviteter i styrningens riktning planeras i kommunens verksamheter och ligger ytterst till grund för medarbetarens egna mål och plan. Så att det hänger ihop i en helhet – den röda tråden från vision till resultat.</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7001A81E-DA56-403E-B957-1834B9DD3600}" type="slidenum">
              <a:rPr lang="sv-SE" smtClean="0"/>
              <a:t>16</a:t>
            </a:fld>
            <a:endParaRPr lang="sv-SE"/>
          </a:p>
        </p:txBody>
      </p:sp>
    </p:spTree>
    <p:extLst>
      <p:ext uri="{BB962C8B-B14F-4D97-AF65-F5344CB8AC3E}">
        <p14:creationId xmlns:p14="http://schemas.microsoft.com/office/powerpoint/2010/main" val="367553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Redan tidigt i arbetsprocessen kring kommunens nya styrmodell formulerades förhållningssätt kring själva införandet, hur vi behöver jobba med det </a:t>
            </a:r>
            <a:r>
              <a:rPr lang="sv-SE" baseline="0" dirty="0" smtClean="0"/>
              <a:t>för att nå </a:t>
            </a:r>
            <a:r>
              <a:rPr lang="sv-SE" baseline="0" dirty="0" smtClean="0"/>
              <a:t>framgång.  </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Ledning och samordning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Arbetet säkras genom ledning och samordning av aktiviteter, det är en nyckel och grundförutsättning. Antagandet är att vi gör det tillsammans. Delarna var för sig skapar inte de synergier som förväntas, utan det är helheten som står i fokus. Att bära ”tillsammans” – samordna delarna och se helheten för att lyckas göra på ett nytt och bättre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b="1" dirty="0" smtClean="0"/>
              <a:t>Långsiktigt arbete</a:t>
            </a:r>
            <a:r>
              <a:rPr lang="sv-SE" b="1" baseline="0" dirty="0" smtClean="0"/>
              <a:t> </a:t>
            </a:r>
            <a:endParaRPr lang="sv-SE" b="1" dirty="0" smtClean="0"/>
          </a:p>
          <a:p>
            <a:r>
              <a:rPr lang="sv-SE" baseline="0" dirty="0" smtClean="0"/>
              <a:t>Införande av ny styrning är </a:t>
            </a:r>
            <a:r>
              <a:rPr lang="sv-SE" baseline="0" dirty="0" smtClean="0"/>
              <a:t>ett o</a:t>
            </a:r>
            <a:r>
              <a:rPr lang="sv-SE" dirty="0" smtClean="0"/>
              <a:t>mfattande och långsiktigt </a:t>
            </a:r>
            <a:r>
              <a:rPr lang="sv-SE" dirty="0" smtClean="0"/>
              <a:t>arbete, vi behöver vara medvetna om det. </a:t>
            </a:r>
            <a:r>
              <a:rPr lang="sv-SE" dirty="0" smtClean="0"/>
              <a:t>Det kommer inte </a:t>
            </a:r>
            <a:r>
              <a:rPr lang="sv-SE" dirty="0" smtClean="0"/>
              <a:t>vara </a:t>
            </a:r>
            <a:r>
              <a:rPr lang="sv-SE" dirty="0" smtClean="0"/>
              <a:t>möjligt </a:t>
            </a:r>
            <a:r>
              <a:rPr lang="sv-SE" dirty="0" smtClean="0"/>
              <a:t>att skapa </a:t>
            </a:r>
            <a:r>
              <a:rPr lang="sv-SE" dirty="0" smtClean="0"/>
              <a:t>en långsiktig plan på hög detaljeringsnivå. Vi kommer att gå på mattan samtidigt som vi rullar ut den. Införandet kräver ett arbetssätt där vi navigerar igenom förändringen stegvis med ett systematiskt användande av förbättringscykelns delar – planera, </a:t>
            </a:r>
            <a:r>
              <a:rPr lang="sv-SE" dirty="0" smtClean="0"/>
              <a:t>genomföra, följa </a:t>
            </a:r>
            <a:r>
              <a:rPr lang="sv-SE" dirty="0" smtClean="0"/>
              <a:t>upp </a:t>
            </a:r>
            <a:r>
              <a:rPr lang="sv-SE" dirty="0" smtClean="0"/>
              <a:t>och analysera</a:t>
            </a:r>
            <a:r>
              <a:rPr lang="sv-SE" dirty="0" smtClean="0"/>
              <a:t>. </a:t>
            </a:r>
          </a:p>
          <a:p>
            <a:endParaRPr lang="sv-SE" dirty="0" smtClean="0"/>
          </a:p>
          <a:p>
            <a:r>
              <a:rPr lang="sv-SE" b="1" dirty="0" smtClean="0"/>
              <a:t>Learning by </a:t>
            </a:r>
            <a:r>
              <a:rPr lang="sv-SE" b="1" dirty="0" err="1" smtClean="0"/>
              <a:t>doing</a:t>
            </a:r>
            <a:r>
              <a:rPr lang="sv-SE" b="1" dirty="0" smtClean="0"/>
              <a:t> </a:t>
            </a:r>
          </a:p>
          <a:p>
            <a:r>
              <a:rPr lang="sv-SE" dirty="0" smtClean="0"/>
              <a:t>Vi prövar oss fram, lär genom att göra. När vi gör på nya sätt har vi inte alltid svaret på förhand, men genom att utforska</a:t>
            </a:r>
            <a:r>
              <a:rPr lang="sv-SE" baseline="0" dirty="0" smtClean="0"/>
              <a:t> och våga pröva kommer vi framåt. </a:t>
            </a:r>
          </a:p>
          <a:p>
            <a:endParaRPr lang="sv-SE" baseline="0" dirty="0" smtClean="0"/>
          </a:p>
          <a:p>
            <a:r>
              <a:rPr lang="sv-SE" b="1" dirty="0" smtClean="0"/>
              <a:t>Inledande fokus på kommunens</a:t>
            </a:r>
            <a:r>
              <a:rPr lang="sv-SE" b="1" baseline="0" dirty="0" smtClean="0"/>
              <a:t> mest centrala process för ledning och styrning </a:t>
            </a:r>
            <a:endParaRPr lang="sv-SE" b="1" dirty="0" smtClean="0"/>
          </a:p>
          <a:p>
            <a:r>
              <a:rPr lang="sv-SE" dirty="0" smtClean="0"/>
              <a:t>Ett strategiskt val har varit att fokusera på</a:t>
            </a:r>
            <a:r>
              <a:rPr lang="sv-SE" baseline="0" dirty="0" smtClean="0"/>
              <a:t> processen för Verksamhetsplan och budget</a:t>
            </a:r>
            <a:r>
              <a:rPr lang="sv-SE" dirty="0" smtClean="0"/>
              <a:t> inledningsvis, att utveckla den i linje med ny styrning för</a:t>
            </a:r>
            <a:r>
              <a:rPr lang="sv-SE" baseline="0" dirty="0" smtClean="0"/>
              <a:t> att skapa förutsättningar för ett fortsatt införande sett till innehåll och resurser.  Det har präglat 2020 års arbete och resulterat i beslut om kommunövergripande Verksamhetsplan och budget samt nämndernas planer i linje med den. Därefter behöver införandet breddas till att omfatta fler områden som knyter an till verksamhetens utveckling.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Skapa förutsättningar </a:t>
            </a:r>
            <a:r>
              <a:rPr lang="sv-SE" b="1" dirty="0" smtClean="0"/>
              <a:t>för realisering</a:t>
            </a: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Att göra en förflyttning i hela organisationen kräver resurser. För att säkra engagemang och delaktighet genom hela processen är det av central betydelse </a:t>
            </a:r>
            <a:r>
              <a:rPr lang="sv-SE" dirty="0" smtClean="0"/>
              <a:t>att skapa</a:t>
            </a:r>
            <a:r>
              <a:rPr lang="sv-SE" baseline="0" dirty="0" smtClean="0"/>
              <a:t> utrymme för eget och gemensamt utvecklingsarbete samt förutsättningar för införande exempelvis i form av avsatta tider.</a:t>
            </a:r>
            <a:r>
              <a:rPr lang="sv-SE" dirty="0" smtClean="0"/>
              <a:t>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p:txBody>
      </p:sp>
      <p:sp>
        <p:nvSpPr>
          <p:cNvPr id="4" name="Platshållare för bildnummer 3"/>
          <p:cNvSpPr>
            <a:spLocks noGrp="1"/>
          </p:cNvSpPr>
          <p:nvPr>
            <p:ph type="sldNum" sz="quarter" idx="10"/>
          </p:nvPr>
        </p:nvSpPr>
        <p:spPr/>
        <p:txBody>
          <a:bodyPr/>
          <a:lstStyle/>
          <a:p>
            <a:fld id="{4D937C89-F202-4337-818E-A36CD59A63AE}" type="slidenum">
              <a:rPr lang="sv-SE" smtClean="0"/>
              <a:t>17</a:t>
            </a:fld>
            <a:endParaRPr lang="sv-SE"/>
          </a:p>
        </p:txBody>
      </p:sp>
    </p:spTree>
    <p:extLst>
      <p:ext uri="{BB962C8B-B14F-4D97-AF65-F5344CB8AC3E}">
        <p14:creationId xmlns:p14="http://schemas.microsoft.com/office/powerpoint/2010/main" val="341682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Införande av ny styrmodell är ett långsiktigt arbete – och det </a:t>
            </a:r>
            <a:r>
              <a:rPr lang="sv-SE" dirty="0" smtClean="0"/>
              <a:t>genomförs</a:t>
            </a:r>
            <a:r>
              <a:rPr lang="sv-SE" baseline="0" dirty="0" smtClean="0"/>
              <a:t> stegvis i olika faser</a:t>
            </a:r>
            <a:r>
              <a:rPr lang="sv-SE" dirty="0" smtClean="0"/>
              <a:t>.</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aseline="0" dirty="0" smtClean="0"/>
              <a:t>2020 – första fasen av införandet. Ett fortsatt jobb med att förankra styrmodellen. Att planera för och testa det nya i samband med verksamhetsplanering och budget 2021. Samtidigt fasas den nuvarande styrmodellen ut.</a:t>
            </a:r>
          </a:p>
          <a:p>
            <a:r>
              <a:rPr lang="sv-SE" baseline="0" dirty="0" smtClean="0"/>
              <a:t>  </a:t>
            </a:r>
          </a:p>
          <a:p>
            <a:r>
              <a:rPr lang="sv-SE" baseline="0" dirty="0" smtClean="0"/>
              <a:t>2021 – genomförande av verksamhet enligt den nya styrmodellen och den planering som gjorts 2020. Styrmodellen är införd och arbetet med uppföljning har kommit igång</a:t>
            </a:r>
            <a:r>
              <a:rPr lang="sv-SE" baseline="0" dirty="0" smtClean="0"/>
              <a:t>. Breddat införande.</a:t>
            </a:r>
            <a:endParaRPr lang="sv-SE" baseline="0" dirty="0" smtClean="0"/>
          </a:p>
          <a:p>
            <a:endParaRPr lang="sv-SE" baseline="0" dirty="0" smtClean="0"/>
          </a:p>
          <a:p>
            <a:r>
              <a:rPr lang="sv-SE" baseline="0" dirty="0" smtClean="0"/>
              <a:t>2022 – en bra modell måste ständigt utvärderas och förbättras, vilket görs från denna fas.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18</a:t>
            </a:fld>
            <a:endParaRPr lang="sv-SE"/>
          </a:p>
        </p:txBody>
      </p:sp>
    </p:spTree>
    <p:extLst>
      <p:ext uri="{BB962C8B-B14F-4D97-AF65-F5344CB8AC3E}">
        <p14:creationId xmlns:p14="http://schemas.microsoft.com/office/powerpoint/2010/main" val="168034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Dialog om vad den egna verksamheten kan börja göra redan nu för</a:t>
            </a:r>
            <a:r>
              <a:rPr lang="sv-SE" baseline="0" dirty="0" smtClean="0"/>
              <a:t> att möta den nya styrmodellen. Det är vi själva som skapar förändringen.</a:t>
            </a:r>
            <a:endParaRPr lang="sv-SE" dirty="0"/>
          </a:p>
        </p:txBody>
      </p:sp>
      <p:sp>
        <p:nvSpPr>
          <p:cNvPr id="4" name="Platshållare för bildnummer 3"/>
          <p:cNvSpPr>
            <a:spLocks noGrp="1"/>
          </p:cNvSpPr>
          <p:nvPr>
            <p:ph type="sldNum" sz="quarter" idx="10"/>
          </p:nvPr>
        </p:nvSpPr>
        <p:spPr/>
        <p:txBody>
          <a:bodyPr/>
          <a:lstStyle/>
          <a:p>
            <a:fld id="{0B58B829-162C-4B78-BC8F-E906781D26E3}" type="slidenum">
              <a:rPr lang="sv-SE" smtClean="0"/>
              <a:t>19</a:t>
            </a:fld>
            <a:endParaRPr lang="sv-SE"/>
          </a:p>
        </p:txBody>
      </p:sp>
    </p:spTree>
    <p:extLst>
      <p:ext uri="{BB962C8B-B14F-4D97-AF65-F5344CB8AC3E}">
        <p14:creationId xmlns:p14="http://schemas.microsoft.com/office/powerpoint/2010/main" val="7716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Beskriver hur innehållet för presentationen</a:t>
            </a:r>
            <a:r>
              <a:rPr lang="sv-SE" baseline="0" dirty="0" smtClean="0"/>
              <a:t> ser ut och är disponerat. </a:t>
            </a:r>
          </a:p>
          <a:p>
            <a:endParaRPr lang="sv-SE" baseline="0" dirty="0" smtClean="0"/>
          </a:p>
          <a:p>
            <a:r>
              <a:rPr lang="sv-SE" baseline="0" dirty="0" smtClean="0"/>
              <a:t>Här är det viktigt att fånga frågor som uppstår och öppna upp för dialog med stöd av frågeställningarna som finns på dialogbilderna i presentationen.</a:t>
            </a:r>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2</a:t>
            </a:fld>
            <a:endParaRPr lang="sv-SE"/>
          </a:p>
        </p:txBody>
      </p:sp>
    </p:spTree>
    <p:extLst>
      <p:ext uri="{BB962C8B-B14F-4D97-AF65-F5344CB8AC3E}">
        <p14:creationId xmlns:p14="http://schemas.microsoft.com/office/powerpoint/2010/main" val="2686598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tillfälle att fånga upp ytterligare frågor</a:t>
            </a:r>
            <a:r>
              <a:rPr lang="sv-SE" baseline="0" dirty="0" smtClean="0"/>
              <a:t> som dyker upp under träffen.</a:t>
            </a:r>
            <a:endParaRPr lang="sv-SE" dirty="0"/>
          </a:p>
        </p:txBody>
      </p:sp>
      <p:sp>
        <p:nvSpPr>
          <p:cNvPr id="4" name="Platshållare för bildnummer 3"/>
          <p:cNvSpPr>
            <a:spLocks noGrp="1"/>
          </p:cNvSpPr>
          <p:nvPr>
            <p:ph type="sldNum" sz="quarter" idx="10"/>
          </p:nvPr>
        </p:nvSpPr>
        <p:spPr/>
        <p:txBody>
          <a:bodyPr/>
          <a:lstStyle/>
          <a:p>
            <a:fld id="{0B58B829-162C-4B78-BC8F-E906781D26E3}" type="slidenum">
              <a:rPr lang="sv-SE" smtClean="0"/>
              <a:t>20</a:t>
            </a:fld>
            <a:endParaRPr lang="sv-SE"/>
          </a:p>
        </p:txBody>
      </p:sp>
    </p:spTree>
    <p:extLst>
      <p:ext uri="{BB962C8B-B14F-4D97-AF65-F5344CB8AC3E}">
        <p14:creationId xmlns:p14="http://schemas.microsoft.com/office/powerpoint/2010/main" val="243662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Summera gärna presentationen och</a:t>
            </a:r>
            <a:r>
              <a:rPr lang="sv-SE" baseline="0" dirty="0" smtClean="0"/>
              <a:t> resultatet från den gemensamma dialogen. </a:t>
            </a:r>
          </a:p>
          <a:p>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21</a:t>
            </a:fld>
            <a:endParaRPr lang="sv-SE"/>
          </a:p>
        </p:txBody>
      </p:sp>
    </p:spTree>
    <p:extLst>
      <p:ext uri="{BB962C8B-B14F-4D97-AF65-F5344CB8AC3E}">
        <p14:creationId xmlns:p14="http://schemas.microsoft.com/office/powerpoint/2010/main" val="215659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”Det dunkelt sagda är det dunkelt tänkta”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En styrmodell gör det tydligare för oss att få en helhetsbild av vart kommunen är på väg, en </a:t>
            </a:r>
            <a:r>
              <a:rPr lang="sv-SE" sz="1200" b="1" i="0" u="none" strike="noStrike" kern="1200" baseline="0" dirty="0" smtClean="0">
                <a:solidFill>
                  <a:schemeClr val="tx1"/>
                </a:solidFill>
                <a:latin typeface="+mn-lt"/>
                <a:ea typeface="+mn-ea"/>
                <a:cs typeface="+mn-cs"/>
              </a:rPr>
              <a:t>röd tråd </a:t>
            </a:r>
            <a:r>
              <a:rPr lang="sv-SE" sz="1200" b="0" i="0" u="none" strike="noStrike" kern="1200" baseline="0" dirty="0" smtClean="0">
                <a:solidFill>
                  <a:schemeClr val="tx1"/>
                </a:solidFill>
                <a:latin typeface="+mn-lt"/>
                <a:ea typeface="+mn-ea"/>
                <a:cs typeface="+mn-cs"/>
              </a:rPr>
              <a:t>från vision till det dagliga arbetet i vår verksamhet. En styrmodell beskriver också hur kommunen styrs och leds, det vill säga hur det går till att besluta vad som ska utföras.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Genom en tydlig och välkänd styrmodell blir det enklare för oss att fokusera på vad politiken styr emot, det vill säga själva innehållet och det vi ska uppnå istället för styrningen i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Kommunen styrs inte bara av modeller och dokument. Den påverkas också av vår kultur, våra värderingar och attityder. För att styrmodellen ska få genomslag måste vi därför tänka på både struktur och kultur i det fortsatta arbetet. </a:t>
            </a:r>
          </a:p>
          <a:p>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001A81E-DA56-403E-B957-1834B9DD3600}" type="slidenum">
              <a:rPr lang="sv-SE" smtClean="0"/>
              <a:t>3</a:t>
            </a:fld>
            <a:endParaRPr lang="sv-SE"/>
          </a:p>
        </p:txBody>
      </p:sp>
    </p:spTree>
    <p:extLst>
      <p:ext uri="{BB962C8B-B14F-4D97-AF65-F5344CB8AC3E}">
        <p14:creationId xmlns:p14="http://schemas.microsoft.com/office/powerpoint/2010/main" val="185193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Timrå kommun</a:t>
            </a:r>
            <a:r>
              <a:rPr lang="sv-SE" baseline="0" dirty="0" smtClean="0"/>
              <a:t> har både utmaningar och möjligheter kring sitt nuvarande och framtida uppdrag – att leverera tjänster med god kvalitet efter de behov som finns och inom ramen för de ekonomiska resurserna. Det finns därför en vilja att ta ytterligare steg framåt så att vi kan ta vara på och säkra kommunens utveckling.</a:t>
            </a:r>
          </a:p>
          <a:p>
            <a:endParaRPr lang="sv-SE" baseline="0" dirty="0" smtClean="0"/>
          </a:p>
          <a:p>
            <a:r>
              <a:rPr lang="sv-SE" baseline="0" dirty="0" smtClean="0"/>
              <a:t>Det innebär att vi behöver jobba på ett annat sätt än idag. Genom att tydliggöra kommunens uppdrag och politikens viljeinriktning, och skapa samsyn kring det som ska uppnås gör vi det enklare att gå från ord till handling. Ambitionen är också att tydliggöra för alla i organisationen vilket uppdrag och vilken roll man har för att kunna bidra till det samlade resultatet på bästa sätt.</a:t>
            </a:r>
          </a:p>
          <a:p>
            <a:endParaRPr lang="sv-SE" baseline="0" dirty="0" smtClean="0"/>
          </a:p>
          <a:p>
            <a:r>
              <a:rPr lang="sv-SE" baseline="0" dirty="0" smtClean="0"/>
              <a:t>Viljan är också att förenkla dagens planering och uppföljning av kommunens verksamhet, så att vi kan fokusera på de insatser som behöver göras. Det betyder att vi </a:t>
            </a:r>
            <a:r>
              <a:rPr lang="sv-SE" baseline="0" dirty="0" smtClean="0"/>
              <a:t>från och med nu går från </a:t>
            </a:r>
            <a:r>
              <a:rPr lang="sv-SE" baseline="0" dirty="0" smtClean="0"/>
              <a:t>balanserad styrning och styrkort till färre mål och en tydligare riktning för det som ska uppnås. Alla verksamheter bidrar till resultatet.</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4</a:t>
            </a:fld>
            <a:endParaRPr lang="sv-SE"/>
          </a:p>
        </p:txBody>
      </p:sp>
    </p:spTree>
    <p:extLst>
      <p:ext uri="{BB962C8B-B14F-4D97-AF65-F5344CB8AC3E}">
        <p14:creationId xmlns:p14="http://schemas.microsoft.com/office/powerpoint/2010/main" val="420339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Styrmodellen bygger på några viktiga principer för att säkra</a:t>
            </a:r>
            <a:r>
              <a:rPr lang="sv-SE" baseline="0" dirty="0" smtClean="0"/>
              <a:t> kommunens utveckling. Principerna</a:t>
            </a:r>
            <a:r>
              <a:rPr lang="sv-SE" dirty="0" smtClean="0"/>
              <a:t> ska prägla våra insatser och vårt arbete.</a:t>
            </a:r>
          </a:p>
          <a:p>
            <a:endParaRPr lang="sv-SE" dirty="0" smtClean="0"/>
          </a:p>
          <a:p>
            <a:r>
              <a:rPr lang="sv-SE" b="1" dirty="0" smtClean="0"/>
              <a:t>Hjärtat i mitten: </a:t>
            </a:r>
          </a:p>
          <a:p>
            <a:r>
              <a:rPr lang="sv-SE" dirty="0" smtClean="0"/>
              <a:t>Vi sätter</a:t>
            </a:r>
            <a:r>
              <a:rPr lang="sv-SE" baseline="0" dirty="0" smtClean="0"/>
              <a:t> alltid våra medborgare, företag och besökare i centrum och det är vår viktigaste utgångspunkt i arbetet. Det är för dem vi finns och som vårt uppdrag utgår från. Vi som chefer och medarbetare i kommunens organisation har ansvaret att se till att det blir verklighet.</a:t>
            </a:r>
          </a:p>
          <a:p>
            <a:endParaRPr lang="sv-SE" baseline="0" dirty="0" smtClean="0"/>
          </a:p>
          <a:p>
            <a:r>
              <a:rPr lang="sv-SE" baseline="0" dirty="0" smtClean="0"/>
              <a:t>I ett kommunövergripande perspektiv menar vi följande:</a:t>
            </a:r>
          </a:p>
          <a:p>
            <a:r>
              <a:rPr lang="sv-SE" baseline="0" dirty="0" smtClean="0"/>
              <a:t>Medborgare = Genom hela livet, från vaggan till </a:t>
            </a:r>
            <a:r>
              <a:rPr lang="sv-SE" baseline="0" dirty="0" smtClean="0"/>
              <a:t>graven.</a:t>
            </a:r>
            <a:endParaRPr lang="sv-SE" baseline="0" dirty="0" smtClean="0"/>
          </a:p>
          <a:p>
            <a:r>
              <a:rPr lang="sv-SE" baseline="0" dirty="0" smtClean="0"/>
              <a:t>Företag = De som vill starta, etablera, driva och utveckla verksamhet i Timrå </a:t>
            </a:r>
            <a:r>
              <a:rPr lang="sv-SE" baseline="0" dirty="0" smtClean="0"/>
              <a:t>kommun.</a:t>
            </a:r>
            <a:endParaRPr lang="sv-SE" baseline="0" dirty="0" smtClean="0"/>
          </a:p>
          <a:p>
            <a:r>
              <a:rPr lang="sv-SE" baseline="0" dirty="0" smtClean="0"/>
              <a:t>Besökare = De som av olika skäl besöker vår </a:t>
            </a:r>
            <a:r>
              <a:rPr lang="sv-SE" baseline="0" dirty="0" smtClean="0"/>
              <a:t>kommun.</a:t>
            </a:r>
            <a:endParaRPr lang="sv-SE" baseline="0" dirty="0" smtClean="0"/>
          </a:p>
          <a:p>
            <a:endParaRPr lang="sv-SE" baseline="0" dirty="0" smtClean="0"/>
          </a:p>
          <a:p>
            <a:r>
              <a:rPr lang="sv-SE" b="1" baseline="0" dirty="0" smtClean="0"/>
              <a:t>Värde som resultat:</a:t>
            </a:r>
          </a:p>
          <a:p>
            <a:r>
              <a:rPr lang="sv-SE" b="0" baseline="0" dirty="0" smtClean="0"/>
              <a:t>Vår yttersta uppgift är att skapa en bra ram för ett gott liv hos medborgare, företag och besökare. Därför utgår kommunens mål och insatser från de värden, eller de effekter som skapas för dem. Vi har ett yttre fokus (utifrån och in) istället för ett inre (inifrån och ut). Det betyder också att vi styrs och följs upp på värden som skapas för dem vi finns till för.</a:t>
            </a:r>
          </a:p>
          <a:p>
            <a:endParaRPr lang="sv-SE" b="0" baseline="0" dirty="0" smtClean="0"/>
          </a:p>
          <a:p>
            <a:r>
              <a:rPr lang="sv-SE" b="1" baseline="0" dirty="0" smtClean="0"/>
              <a:t>Handlingsutrymme:</a:t>
            </a:r>
          </a:p>
          <a:p>
            <a:r>
              <a:rPr lang="sv-SE" b="0" baseline="0" dirty="0" smtClean="0"/>
              <a:t>Kommunfullmäktige styr på mål och resultat som vi ska bidra till att uppfylla med de resurser vi har, s.k. mål- och resultatstyrning. Det innebär ett större handlingsutrymme för verksamheterna och minskad detaljkontroll (decentralisering av ansvar och befogenheter). Det innebär samtidigt ett utrymme att påverka sin arbetssituation och sitt resultat inom verksamhetens ramar och med de gemensamma målen som stöd. På så sätt tar vi vara på kompetens och ökar kvalitet. </a:t>
            </a:r>
          </a:p>
          <a:p>
            <a:endParaRPr lang="sv-SE" b="0" baseline="0" dirty="0" smtClean="0"/>
          </a:p>
          <a:p>
            <a:r>
              <a:rPr lang="sv-SE" b="1" baseline="0" dirty="0" smtClean="0"/>
              <a:t>Helhetssyn, tillsammans:</a:t>
            </a:r>
          </a:p>
          <a:p>
            <a:r>
              <a:rPr lang="sv-SE" b="0" baseline="0" dirty="0" smtClean="0"/>
              <a:t>När vi sätter medborgare, företag och besökare i centrum och jobbar utifrån vår förmåga att skapa värde för dem behöver vi samverka och samordna oss, både inom kommunen och tillsammans med andra aktörer för att lösa vårt uppdrag. Helhetssyn och Ett Timrå med kommunens bästa står i fokus för styrningen. </a:t>
            </a:r>
          </a:p>
          <a:p>
            <a:endParaRPr lang="sv-SE" b="0" baseline="0" dirty="0" smtClean="0"/>
          </a:p>
          <a:p>
            <a:r>
              <a:rPr lang="sv-SE" b="1" baseline="0" dirty="0" smtClean="0"/>
              <a:t>Analys, dialog och lärande:</a:t>
            </a:r>
          </a:p>
          <a:p>
            <a:r>
              <a:rPr lang="sv-SE" b="0" baseline="0" dirty="0" smtClean="0"/>
              <a:t>Genom att följa upp och analysera hur verksamheten går och ta vara på de erfarenheter som finns lär vi oss av varandra och gör att vi ständigt kan förbättras. Dialogen mellan politiker, chefer och medarbetare är viktig för att nå önskade resultat och förändringar. Dialogen handlar inte bara om att sammanställa och rapportera, utan att få samsyn kring vad som förväntas och hur kommunen ska utvecklas framåt. </a:t>
            </a:r>
            <a:endParaRPr lang="sv-SE" sz="1200" b="0" i="0" u="none" strike="noStrike" kern="1200" baseline="0" dirty="0" smtClean="0">
              <a:solidFill>
                <a:schemeClr val="tx1"/>
              </a:solidFill>
              <a:latin typeface="+mn-lt"/>
              <a:ea typeface="+mn-ea"/>
              <a:cs typeface="+mn-cs"/>
            </a:endParaRPr>
          </a:p>
          <a:p>
            <a:endParaRPr lang="sv-SE" b="0" baseline="0" dirty="0" smtClean="0"/>
          </a:p>
          <a:p>
            <a:endParaRPr lang="sv-SE" b="0" dirty="0" smtClean="0"/>
          </a:p>
          <a:p>
            <a:endParaRPr lang="sv-SE" dirty="0" smtClean="0"/>
          </a:p>
          <a:p>
            <a:endParaRPr lang="sv-SE" dirty="0" smtClean="0"/>
          </a:p>
          <a:p>
            <a:pPr lvl="1"/>
            <a:endParaRPr lang="sv-SE" dirty="0" smtClean="0"/>
          </a:p>
          <a:p>
            <a:pPr lvl="1"/>
            <a:endParaRPr lang="sv-SE" dirty="0" smtClean="0"/>
          </a:p>
          <a:p>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5</a:t>
            </a:fld>
            <a:endParaRPr lang="sv-SE"/>
          </a:p>
        </p:txBody>
      </p:sp>
    </p:spTree>
    <p:extLst>
      <p:ext uri="{BB962C8B-B14F-4D97-AF65-F5344CB8AC3E}">
        <p14:creationId xmlns:p14="http://schemas.microsoft.com/office/powerpoint/2010/main" val="408754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Den gemensamma dialogen är viktig</a:t>
            </a:r>
            <a:r>
              <a:rPr lang="sv-SE" baseline="0" dirty="0" smtClean="0"/>
              <a:t> för fortsättningen. Här är frågor att samtala kring när det gäller </a:t>
            </a:r>
            <a:r>
              <a:rPr lang="sv-SE" baseline="0" dirty="0" smtClean="0"/>
              <a:t>styrmodellens syfte och principer för styrning (bilderna 3-5). </a:t>
            </a:r>
            <a:endParaRPr lang="sv-SE" dirty="0"/>
          </a:p>
        </p:txBody>
      </p:sp>
      <p:sp>
        <p:nvSpPr>
          <p:cNvPr id="4" name="Platshållare för bildnummer 3"/>
          <p:cNvSpPr>
            <a:spLocks noGrp="1"/>
          </p:cNvSpPr>
          <p:nvPr>
            <p:ph type="sldNum" sz="quarter" idx="10"/>
          </p:nvPr>
        </p:nvSpPr>
        <p:spPr/>
        <p:txBody>
          <a:bodyPr/>
          <a:lstStyle/>
          <a:p>
            <a:fld id="{0B58B829-162C-4B78-BC8F-E906781D26E3}" type="slidenum">
              <a:rPr lang="sv-SE" smtClean="0"/>
              <a:t>6</a:t>
            </a:fld>
            <a:endParaRPr lang="sv-SE"/>
          </a:p>
        </p:txBody>
      </p:sp>
    </p:spTree>
    <p:extLst>
      <p:ext uri="{BB962C8B-B14F-4D97-AF65-F5344CB8AC3E}">
        <p14:creationId xmlns:p14="http://schemas.microsoft.com/office/powerpoint/2010/main" val="426942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Kommunens</a:t>
            </a:r>
            <a:r>
              <a:rPr lang="sv-SE" baseline="0" dirty="0" smtClean="0"/>
              <a:t> styrmodell innehåller olika delar som hänger ihop i en helhet. Här beskrivs helheten, medan delarna beskrivs i kommande bilder, 8-13.</a:t>
            </a:r>
          </a:p>
          <a:p>
            <a:endParaRPr lang="sv-SE" baseline="0" dirty="0" smtClean="0"/>
          </a:p>
          <a:p>
            <a:r>
              <a:rPr lang="sv-SE" baseline="0" dirty="0" smtClean="0"/>
              <a:t>Här kan </a:t>
            </a:r>
            <a:r>
              <a:rPr lang="sv-SE" baseline="0" dirty="0" smtClean="0"/>
              <a:t>A3-affischen </a:t>
            </a:r>
            <a:r>
              <a:rPr lang="sv-SE" baseline="0" dirty="0" smtClean="0"/>
              <a:t>som på bilden läggas ut på bordet alternativt delas ut till deltagarna, se bifogat dokument</a:t>
            </a:r>
            <a:r>
              <a:rPr lang="sv-SE" baseline="0" dirty="0" smtClean="0"/>
              <a:t>. Populärversionen av styrmodell kan också användas.</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7</a:t>
            </a:fld>
            <a:endParaRPr lang="sv-SE"/>
          </a:p>
        </p:txBody>
      </p:sp>
    </p:spTree>
    <p:extLst>
      <p:ext uri="{BB962C8B-B14F-4D97-AF65-F5344CB8AC3E}">
        <p14:creationId xmlns:p14="http://schemas.microsoft.com/office/powerpoint/2010/main" val="192530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Visionen</a:t>
            </a:r>
            <a:r>
              <a:rPr lang="sv-SE" baseline="0" dirty="0" smtClean="0"/>
              <a:t> för kommunen till 2025 finns kvar som tidigare. Den anger var vi ska vara år 2025, det vill säga det önskade framtida tillståndet och färdriktningen för vårt 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Genom att uppfylla de folkvaldas/fullmäktiges vilja och uppsatta mål förverkligar vi visionen om att vara en stark kommun i en växande region</a:t>
            </a:r>
            <a:r>
              <a:rPr lang="sv-SE"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smtClean="0"/>
              <a:t>Timrå – en stark kommun i en växande region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smtClean="0"/>
              <a:t>Det goda livet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smtClean="0"/>
              <a:t>Hållbar tillväxt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smtClean="0"/>
              <a:t>Livskvalitet – hela livet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smtClean="0"/>
              <a:t>Vi finns till för er!</a:t>
            </a:r>
            <a:endParaRPr lang="sv-SE" i="0" dirty="0" smtClean="0"/>
          </a:p>
          <a:p>
            <a:endParaRPr lang="sv-SE" i="0" dirty="0" smtClean="0"/>
          </a:p>
          <a:p>
            <a:endParaRPr lang="sv-SE" i="0" dirty="0"/>
          </a:p>
        </p:txBody>
      </p:sp>
      <p:sp>
        <p:nvSpPr>
          <p:cNvPr id="4" name="Platshållare för bildnummer 3"/>
          <p:cNvSpPr>
            <a:spLocks noGrp="1"/>
          </p:cNvSpPr>
          <p:nvPr>
            <p:ph type="sldNum" sz="quarter" idx="10"/>
          </p:nvPr>
        </p:nvSpPr>
        <p:spPr/>
        <p:txBody>
          <a:bodyPr/>
          <a:lstStyle/>
          <a:p>
            <a:fld id="{7001A81E-DA56-403E-B957-1834B9DD3600}" type="slidenum">
              <a:rPr lang="sv-SE" smtClean="0"/>
              <a:t>8</a:t>
            </a:fld>
            <a:endParaRPr lang="sv-SE"/>
          </a:p>
        </p:txBody>
      </p:sp>
    </p:spTree>
    <p:extLst>
      <p:ext uri="{BB962C8B-B14F-4D97-AF65-F5344CB8AC3E}">
        <p14:creationId xmlns:p14="http://schemas.microsoft.com/office/powerpoint/2010/main" val="296174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Är den gemensamma verksamhetsidén för</a:t>
            </a:r>
            <a:r>
              <a:rPr lang="sv-SE" baseline="0" dirty="0" smtClean="0"/>
              <a:t> Timrå kommun och berättar om syftet med vår verksamhet och värden som ska skapas för medborgare, företag och besökare. Den kommunövergripande verksamhetsidén ger oss en gemensam förståelse av vad kommunens uppdrag går ut på, varför det är viktigt och på vilket sätt var och en bidrar till att hela systemet blir bättre – helhetssyn och engagemang. </a:t>
            </a:r>
          </a:p>
          <a:p>
            <a:endParaRPr lang="sv-SE" baseline="0" dirty="0" smtClean="0"/>
          </a:p>
          <a:p>
            <a:r>
              <a:rPr lang="sv-SE" baseline="0" dirty="0" smtClean="0"/>
              <a:t>Innehållet i verksamhetsidén summerar och svarar på frågorna om:</a:t>
            </a:r>
          </a:p>
          <a:p>
            <a:pPr marL="171450" indent="-171450">
              <a:buFontTx/>
              <a:buChar char="-"/>
            </a:pPr>
            <a:r>
              <a:rPr lang="sv-SE" baseline="0" dirty="0" smtClean="0"/>
              <a:t>VAD kommunens uppdrag innebär, d.v.s. vad det är vi ska göra utifrån de uppdrag vi har.</a:t>
            </a:r>
          </a:p>
          <a:p>
            <a:pPr marL="171450" indent="-171450">
              <a:buFontTx/>
              <a:buChar char="-"/>
            </a:pPr>
            <a:r>
              <a:rPr lang="sv-SE" baseline="0" dirty="0" smtClean="0"/>
              <a:t>För VILKA vi är till för utifrån de uppdrag vi har, där vi riktar oss till medborgare, företag och besökare.</a:t>
            </a:r>
          </a:p>
          <a:p>
            <a:pPr marL="171450" indent="-171450">
              <a:buFontTx/>
              <a:buChar char="-"/>
            </a:pPr>
            <a:r>
              <a:rPr lang="sv-SE" dirty="0" smtClean="0"/>
              <a:t>VARFÖR vi ska göra det vi gör,</a:t>
            </a:r>
            <a:r>
              <a:rPr lang="sv-SE" baseline="0" dirty="0" smtClean="0"/>
              <a:t> med koppling till det värde vi ska nå. Ofta berättar våra uppdrag vad vi ska göra, men inte alltid om varför – vad det ska leda till för värden hos dem vi finns till för.</a:t>
            </a:r>
          </a:p>
          <a:p>
            <a:pPr marL="0" indent="0">
              <a:buFontTx/>
              <a:buNone/>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Verksamhetsidén lägger grunden för kommunens mål och de resultat vi ska uppnå.</a:t>
            </a:r>
          </a:p>
          <a:p>
            <a:pPr marL="0" indent="0">
              <a:buFontTx/>
              <a:buNone/>
            </a:pPr>
            <a:endParaRPr lang="sv-SE" baseline="0" dirty="0" smtClean="0"/>
          </a:p>
          <a:p>
            <a:pPr marL="0" indent="0">
              <a:buFontTx/>
              <a:buNone/>
            </a:pPr>
            <a:r>
              <a:rPr lang="sv-SE" baseline="0" dirty="0" smtClean="0"/>
              <a:t>Beskrivning av Timrå kommuns verksamhetsidé i sin helhet:</a:t>
            </a:r>
          </a:p>
          <a:p>
            <a:pPr marL="0" indent="0">
              <a:buFontTx/>
              <a:buNone/>
            </a:pPr>
            <a:endParaRPr lang="sv-SE" baseline="0" dirty="0" smtClean="0"/>
          </a:p>
          <a:p>
            <a:r>
              <a:rPr lang="sv-SE" sz="1200" i="1" kern="1200" dirty="0" smtClean="0">
                <a:solidFill>
                  <a:schemeClr val="tx1"/>
                </a:solidFill>
                <a:effectLst/>
                <a:latin typeface="+mn-lt"/>
                <a:ea typeface="+mn-ea"/>
                <a:cs typeface="+mn-cs"/>
              </a:rPr>
              <a:t>Tillsammans gör vi det enklare att leva, växa och mötas</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Tillsammans med dem vi finns till för:</a:t>
            </a:r>
            <a:r>
              <a:rPr lang="sv-SE" sz="1200" kern="1200" dirty="0" smtClean="0">
                <a:solidFill>
                  <a:schemeClr val="tx1"/>
                </a:solidFill>
                <a:effectLst/>
                <a:latin typeface="+mn-lt"/>
                <a:ea typeface="+mn-ea"/>
                <a:cs typeface="+mn-cs"/>
              </a:rPr>
              <a:t> Vår uppgift är att skapa en bra ram för ett gott liv hos våra medborgare, företag och besökare. Värde är det som uppstår i mötet med dem och när vi gör det tillsammans.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Tillsammans med varandra och andra parter: </a:t>
            </a:r>
            <a:r>
              <a:rPr lang="sv-SE" sz="1200" kern="1200" dirty="0" smtClean="0">
                <a:solidFill>
                  <a:schemeClr val="tx1"/>
                </a:solidFill>
                <a:effectLst/>
                <a:latin typeface="+mn-lt"/>
                <a:ea typeface="+mn-ea"/>
                <a:cs typeface="+mn-cs"/>
              </a:rPr>
              <a:t>En positiv samhällsutveckling skapas i våra relationer. Lokal, regional, nationell och internationell nivå behöver samspela för att vi ska kunna nå våra mål. Timrå är därför en del av ett större vi. Vår förmåga att knyta och utveckla partnerskap inom kommunen och med andra parter är av avgörande betydelse för resultatet.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Enklare </a:t>
            </a:r>
            <a:r>
              <a:rPr lang="sv-SE" sz="1200" kern="1200" dirty="0" smtClean="0">
                <a:solidFill>
                  <a:schemeClr val="tx1"/>
                </a:solidFill>
                <a:effectLst/>
                <a:latin typeface="+mn-lt"/>
                <a:ea typeface="+mn-ea"/>
                <a:cs typeface="+mn-cs"/>
              </a:rPr>
              <a:t>innebär att vi trots den komplexitet som finns i livet, och i det offentliga uppdraget alltid strävar efter att göra vårt bästa för att de som vi finns till för kan nå sina mål och ambitioner. När vi är nära och lyhörda upplever medborgare, företag och besökare en enklare vardag.</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Att leva</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tar sin utgångspunkt från individen som resurs. Jämlika och jämställda levnadsvillkor genom livet är grunden för människor att nå sin fulla potential, och som får betydelse för delaktighet, demokrati och hållbar utveckling.</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Att växa</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omfattar hållbar tillväxt för framtidens välfärd och som behövs för att säkra människors jobb, försörjning och sociala trygghet. Möjligheter att växa både som individ och grupp  skapar underlag för vår samhällsutveckling.</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Att mötas</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visar på betydelsen av att skapa förutsättningar för möten mellan människor i vårt samhälle och på så vis bidra till en hållbar utveckling som är trygg, inkluderande och rättvis.</a:t>
            </a:r>
          </a:p>
          <a:p>
            <a:pPr marL="0" indent="0">
              <a:buFontTx/>
              <a:buNone/>
            </a:pPr>
            <a:endParaRPr lang="sv-SE" baseline="0" dirty="0" smtClean="0"/>
          </a:p>
        </p:txBody>
      </p:sp>
      <p:sp>
        <p:nvSpPr>
          <p:cNvPr id="4" name="Platshållare för bildnummer 3"/>
          <p:cNvSpPr>
            <a:spLocks noGrp="1"/>
          </p:cNvSpPr>
          <p:nvPr>
            <p:ph type="sldNum" sz="quarter" idx="10"/>
          </p:nvPr>
        </p:nvSpPr>
        <p:spPr/>
        <p:txBody>
          <a:bodyPr/>
          <a:lstStyle/>
          <a:p>
            <a:fld id="{7001A81E-DA56-403E-B957-1834B9DD3600}" type="slidenum">
              <a:rPr lang="sv-SE" smtClean="0"/>
              <a:t>9</a:t>
            </a:fld>
            <a:endParaRPr lang="sv-SE"/>
          </a:p>
        </p:txBody>
      </p:sp>
    </p:spTree>
    <p:extLst>
      <p:ext uri="{BB962C8B-B14F-4D97-AF65-F5344CB8AC3E}">
        <p14:creationId xmlns:p14="http://schemas.microsoft.com/office/powerpoint/2010/main" val="265238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026" name="Picture 2" descr="C:\Users\rnr\AppData\Local\Microsoft\Windows\Temporary Internet Files\Content.Outlook\YZGM5U8I\ppt_sk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48" t="1" b="1581"/>
          <a:stretch/>
        </p:blipFill>
        <p:spPr bwMode="auto">
          <a:xfrm>
            <a:off x="0" y="5254958"/>
            <a:ext cx="9144000" cy="1603042"/>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hidden="1"/>
          <p:cNvSpPr/>
          <p:nvPr userDrawn="1"/>
        </p:nvSpPr>
        <p:spPr>
          <a:xfrm>
            <a:off x="5796136" y="5589240"/>
            <a:ext cx="324036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p:cNvSpPr>
            <a:spLocks noGrp="1"/>
          </p:cNvSpPr>
          <p:nvPr>
            <p:ph type="ctrTitle"/>
          </p:nvPr>
        </p:nvSpPr>
        <p:spPr>
          <a:xfrm>
            <a:off x="685800" y="2247007"/>
            <a:ext cx="7558608" cy="1326009"/>
          </a:xfrm>
        </p:spPr>
        <p:txBody>
          <a:bodyPr/>
          <a:lstStyle>
            <a:lvl1pPr algn="ctr">
              <a:defRPr baseline="0"/>
            </a:lvl1pPr>
          </a:lstStyle>
          <a:p>
            <a:r>
              <a:rPr lang="sv-SE" smtClean="0"/>
              <a:t>Klicka här för att ändra format</a:t>
            </a:r>
            <a:endParaRPr lang="sv-SE" dirty="0"/>
          </a:p>
        </p:txBody>
      </p:sp>
      <p:pic>
        <p:nvPicPr>
          <p:cNvPr id="8" name="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8000" y="406800"/>
            <a:ext cx="2195889" cy="504000"/>
          </a:xfrm>
          <a:prstGeom prst="rect">
            <a:avLst/>
          </a:prstGeom>
        </p:spPr>
      </p:pic>
      <p:pic>
        <p:nvPicPr>
          <p:cNvPr id="10" name="Bård" descr="Bild 2 kopia"/>
          <p:cNvPicPr>
            <a:picLocks noChangeAspect="1" noChangeArrowheads="1"/>
          </p:cNvPicPr>
          <p:nvPr userDrawn="1"/>
        </p:nvPicPr>
        <p:blipFill>
          <a:blip r:embed="rId4">
            <a:extLst>
              <a:ext uri="{28A0092B-C50C-407E-A947-70E740481C1C}">
                <a14:useLocalDpi xmlns:a14="http://schemas.microsoft.com/office/drawing/2010/main" val="0"/>
              </a:ext>
            </a:extLst>
          </a:blip>
          <a:srcRect l="6667" t="232" r="13333" b="232"/>
          <a:stretch>
            <a:fillRect/>
          </a:stretch>
        </p:blipFill>
        <p:spPr bwMode="auto">
          <a:xfrm>
            <a:off x="0" y="-3175"/>
            <a:ext cx="152400" cy="686117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5130766"/>
            <a:ext cx="576064" cy="602490"/>
          </a:xfrm>
          <a:prstGeom prst="rect">
            <a:avLst/>
          </a:prstGeom>
        </p:spPr>
      </p:pic>
    </p:spTree>
    <p:extLst>
      <p:ext uri="{BB962C8B-B14F-4D97-AF65-F5344CB8AC3E}">
        <p14:creationId xmlns:p14="http://schemas.microsoft.com/office/powerpoint/2010/main" val="249299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9968ACA-F563-404D-A12F-77B28FBCE9E0}" type="datetimeFigureOut">
              <a:rPr lang="sv-SE" smtClean="0"/>
              <a:t>2020-10-20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F7D9BE-1553-4051-B1A9-83819CE0EA99}" type="slidenum">
              <a:rPr lang="sv-SE" smtClean="0"/>
              <a:t>‹#›</a:t>
            </a:fld>
            <a:endParaRPr lang="sv-SE"/>
          </a:p>
        </p:txBody>
      </p:sp>
    </p:spTree>
    <p:extLst>
      <p:ext uri="{BB962C8B-B14F-4D97-AF65-F5344CB8AC3E}">
        <p14:creationId xmlns:p14="http://schemas.microsoft.com/office/powerpoint/2010/main" val="302997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9968ACA-F563-404D-A12F-77B28FBCE9E0}" type="datetimeFigureOut">
              <a:rPr lang="sv-SE" smtClean="0"/>
              <a:t>2020-10-20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F7D9BE-1553-4051-B1A9-83819CE0EA99}" type="slidenum">
              <a:rPr lang="sv-SE" smtClean="0"/>
              <a:t>‹#›</a:t>
            </a:fld>
            <a:endParaRPr lang="sv-SE"/>
          </a:p>
        </p:txBody>
      </p:sp>
    </p:spTree>
    <p:extLst>
      <p:ext uri="{BB962C8B-B14F-4D97-AF65-F5344CB8AC3E}">
        <p14:creationId xmlns:p14="http://schemas.microsoft.com/office/powerpoint/2010/main" val="164136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9968ACA-F563-404D-A12F-77B28FBCE9E0}" type="datetimeFigureOut">
              <a:rPr lang="sv-SE" smtClean="0"/>
              <a:t>2020-10-20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F7D9BE-1553-4051-B1A9-83819CE0EA99}" type="slidenum">
              <a:rPr lang="sv-SE" smtClean="0"/>
              <a:t>‹#›</a:t>
            </a:fld>
            <a:endParaRPr lang="sv-SE"/>
          </a:p>
        </p:txBody>
      </p:sp>
    </p:spTree>
    <p:extLst>
      <p:ext uri="{BB962C8B-B14F-4D97-AF65-F5344CB8AC3E}">
        <p14:creationId xmlns:p14="http://schemas.microsoft.com/office/powerpoint/2010/main" val="204355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9968ACA-F563-404D-A12F-77B28FBCE9E0}" type="datetimeFigureOut">
              <a:rPr lang="sv-SE" smtClean="0"/>
              <a:t>2020-10-20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F7D9BE-1553-4051-B1A9-83819CE0EA99}" type="slidenum">
              <a:rPr lang="sv-SE" smtClean="0"/>
              <a:t>‹#›</a:t>
            </a:fld>
            <a:endParaRPr lang="sv-SE"/>
          </a:p>
        </p:txBody>
      </p:sp>
    </p:spTree>
    <p:extLst>
      <p:ext uri="{BB962C8B-B14F-4D97-AF65-F5344CB8AC3E}">
        <p14:creationId xmlns:p14="http://schemas.microsoft.com/office/powerpoint/2010/main" val="424962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968ACA-F563-404D-A12F-77B28FBCE9E0}" type="datetimeFigureOut">
              <a:rPr lang="sv-SE" smtClean="0"/>
              <a:t>2020-10-20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F7D9BE-1553-4051-B1A9-83819CE0EA99}" type="slidenum">
              <a:rPr lang="sv-SE" smtClean="0"/>
              <a:t>‹#›</a:t>
            </a:fld>
            <a:endParaRPr lang="sv-SE"/>
          </a:p>
        </p:txBody>
      </p:sp>
    </p:spTree>
    <p:extLst>
      <p:ext uri="{BB962C8B-B14F-4D97-AF65-F5344CB8AC3E}">
        <p14:creationId xmlns:p14="http://schemas.microsoft.com/office/powerpoint/2010/main" val="186494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79968ACA-F563-404D-A12F-77B28FBCE9E0}" type="datetimeFigureOut">
              <a:rPr lang="sv-SE" smtClean="0"/>
              <a:t>2020-10-20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F7D9BE-1553-4051-B1A9-83819CE0EA99}" type="slidenum">
              <a:rPr lang="sv-SE" smtClean="0"/>
              <a:t>‹#›</a:t>
            </a:fld>
            <a:endParaRPr lang="sv-SE"/>
          </a:p>
        </p:txBody>
      </p:sp>
    </p:spTree>
    <p:extLst>
      <p:ext uri="{BB962C8B-B14F-4D97-AF65-F5344CB8AC3E}">
        <p14:creationId xmlns:p14="http://schemas.microsoft.com/office/powerpoint/2010/main" val="80224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ård" descr="Bild 2 kopia"/>
          <p:cNvPicPr>
            <a:picLocks noChangeAspect="1" noChangeArrowheads="1"/>
          </p:cNvPicPr>
          <p:nvPr userDrawn="1"/>
        </p:nvPicPr>
        <p:blipFill>
          <a:blip r:embed="rId9">
            <a:extLst>
              <a:ext uri="{28A0092B-C50C-407E-A947-70E740481C1C}">
                <a14:useLocalDpi xmlns:a14="http://schemas.microsoft.com/office/drawing/2010/main" val="0"/>
              </a:ext>
            </a:extLst>
          </a:blip>
          <a:srcRect l="6667" t="232" r="13333" b="232"/>
          <a:stretch>
            <a:fillRect/>
          </a:stretch>
        </p:blipFill>
        <p:spPr bwMode="auto">
          <a:xfrm>
            <a:off x="0" y="-3175"/>
            <a:ext cx="152400" cy="6861175"/>
          </a:xfrm>
          <a:prstGeom prst="rect">
            <a:avLst/>
          </a:prstGeom>
          <a:noFill/>
          <a:extLst>
            <a:ext uri="{909E8E84-426E-40DD-AFC4-6F175D3DCCD1}">
              <a14:hiddenFill xmlns:a14="http://schemas.microsoft.com/office/drawing/2010/main">
                <a:solidFill>
                  <a:srgbClr val="FFFFFF"/>
                </a:solidFill>
              </a14:hiddenFill>
            </a:ext>
          </a:extLst>
        </p:spPr>
      </p:pic>
      <p:pic>
        <p:nvPicPr>
          <p:cNvPr id="8" name="Logotyp"/>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588000" y="6166800"/>
            <a:ext cx="2195889" cy="504000"/>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84000" y="6246000"/>
            <a:ext cx="946800" cy="475200"/>
          </a:xfrm>
          <a:prstGeom prst="rect">
            <a:avLst/>
          </a:prstGeom>
        </p:spPr>
        <p:txBody>
          <a:bodyPr vert="horz" lIns="91440" tIns="45720" rIns="91440" bIns="45720" rtlCol="0" anchor="ctr"/>
          <a:lstStyle>
            <a:lvl1pPr algn="l">
              <a:defRPr sz="1200">
                <a:solidFill>
                  <a:schemeClr val="tx1">
                    <a:tint val="75000"/>
                  </a:schemeClr>
                </a:solidFill>
              </a:defRPr>
            </a:lvl1pPr>
          </a:lstStyle>
          <a:p>
            <a:fld id="{79968ACA-F563-404D-A12F-77B28FBCE9E0}" type="datetimeFigureOut">
              <a:rPr lang="sv-SE" smtClean="0"/>
              <a:t>2020-10-20</a:t>
            </a:fld>
            <a:endParaRPr lang="sv-SE" dirty="0"/>
          </a:p>
        </p:txBody>
      </p:sp>
      <p:sp>
        <p:nvSpPr>
          <p:cNvPr id="5" name="Platshållare för sidfot 4"/>
          <p:cNvSpPr>
            <a:spLocks noGrp="1"/>
          </p:cNvSpPr>
          <p:nvPr>
            <p:ph type="ftr" sz="quarter" idx="3"/>
          </p:nvPr>
        </p:nvSpPr>
        <p:spPr>
          <a:xfrm>
            <a:off x="1774800" y="6246000"/>
            <a:ext cx="1591200" cy="475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3430800" y="6246000"/>
            <a:ext cx="1728000" cy="475200"/>
          </a:xfrm>
          <a:prstGeom prst="rect">
            <a:avLst/>
          </a:prstGeom>
        </p:spPr>
        <p:txBody>
          <a:bodyPr vert="horz" lIns="91440" tIns="45720" rIns="91440" bIns="45720" rtlCol="0" anchor="ctr"/>
          <a:lstStyle>
            <a:lvl1pPr algn="r">
              <a:defRPr sz="1200">
                <a:solidFill>
                  <a:schemeClr val="tx1">
                    <a:tint val="75000"/>
                  </a:schemeClr>
                </a:solidFill>
              </a:defRPr>
            </a:lvl1pPr>
          </a:lstStyle>
          <a:p>
            <a:fld id="{2AF7D9BE-1553-4051-B1A9-83819CE0EA99}" type="slidenum">
              <a:rPr lang="sv-SE" smtClean="0"/>
              <a:t>‹#›</a:t>
            </a:fld>
            <a:endParaRPr lang="sv-SE"/>
          </a:p>
        </p:txBody>
      </p:sp>
    </p:spTree>
    <p:extLst>
      <p:ext uri="{BB962C8B-B14F-4D97-AF65-F5344CB8AC3E}">
        <p14:creationId xmlns:p14="http://schemas.microsoft.com/office/powerpoint/2010/main" val="9708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659732"/>
            <a:ext cx="3289548" cy="3289548"/>
          </a:xfrm>
          <a:prstGeom prst="rect">
            <a:avLst/>
          </a:prstGeom>
        </p:spPr>
      </p:pic>
      <p:sp>
        <p:nvSpPr>
          <p:cNvPr id="2" name="Rubrik 1"/>
          <p:cNvSpPr>
            <a:spLocks noGrp="1"/>
          </p:cNvSpPr>
          <p:nvPr>
            <p:ph type="ctrTitle"/>
          </p:nvPr>
        </p:nvSpPr>
        <p:spPr>
          <a:xfrm>
            <a:off x="685800" y="1844824"/>
            <a:ext cx="7558608" cy="2880320"/>
          </a:xfrm>
        </p:spPr>
        <p:txBody>
          <a:bodyPr>
            <a:normAutofit/>
          </a:bodyPr>
          <a:lstStyle/>
          <a:p>
            <a:r>
              <a:rPr lang="sv-SE" dirty="0" smtClean="0"/>
              <a:t>S</a:t>
            </a:r>
            <a:r>
              <a:rPr lang="sv-SE" dirty="0" smtClean="0"/>
              <a:t>tyrmodell för Timrå </a:t>
            </a:r>
            <a:r>
              <a:rPr lang="sv-SE" dirty="0" smtClean="0"/>
              <a:t>kommun</a:t>
            </a:r>
            <a:br>
              <a:rPr lang="sv-SE" dirty="0" smtClean="0"/>
            </a:br>
            <a:r>
              <a:rPr lang="sv-SE" sz="2400" b="0" i="1" dirty="0" smtClean="0"/>
              <a:t>Vägleder vårt arbete framåt</a:t>
            </a:r>
            <a:endParaRPr lang="sv-SE" sz="2400" b="0" i="1" dirty="0"/>
          </a:p>
        </p:txBody>
      </p:sp>
    </p:spTree>
    <p:extLst>
      <p:ext uri="{BB962C8B-B14F-4D97-AF65-F5344CB8AC3E}">
        <p14:creationId xmlns:p14="http://schemas.microsoft.com/office/powerpoint/2010/main" val="3683887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dirty="0" smtClean="0"/>
          </a:p>
          <a:p>
            <a:endParaRPr lang="sv-SE" dirty="0"/>
          </a:p>
          <a:p>
            <a:r>
              <a:rPr lang="sv-SE" sz="2800" dirty="0" smtClean="0"/>
              <a:t>Övergripande målbilder till </a:t>
            </a:r>
            <a:r>
              <a:rPr lang="sv-SE" sz="2800" dirty="0" smtClean="0"/>
              <a:t>2025, kommunens utvecklingsområden och utmaningar</a:t>
            </a:r>
            <a:endParaRPr lang="sv-SE" sz="2800" dirty="0" smtClean="0"/>
          </a:p>
          <a:p>
            <a:pPr marL="0" indent="0">
              <a:buNone/>
            </a:pPr>
            <a:endParaRPr lang="sv-SE" sz="800" dirty="0" smtClean="0"/>
          </a:p>
          <a:p>
            <a:r>
              <a:rPr lang="sv-SE" sz="2800" dirty="0" smtClean="0"/>
              <a:t>Kopplas ihop med Agenda 2030 </a:t>
            </a:r>
            <a:r>
              <a:rPr lang="sv-SE" sz="2800" dirty="0" smtClean="0"/>
              <a:t>och de </a:t>
            </a:r>
            <a:r>
              <a:rPr lang="sv-SE" sz="2800" dirty="0" smtClean="0"/>
              <a:t>globala målen för hållbar utveckling</a:t>
            </a:r>
          </a:p>
          <a:p>
            <a:pPr marL="0" indent="0">
              <a:buNone/>
            </a:pPr>
            <a:endParaRPr lang="sv-SE" sz="800" dirty="0"/>
          </a:p>
          <a:p>
            <a:r>
              <a:rPr lang="sv-SE" sz="2800" dirty="0" smtClean="0"/>
              <a:t>Förverkligas genom våra viktigaste resurser! </a:t>
            </a:r>
          </a:p>
          <a:p>
            <a:pPr lvl="1"/>
            <a:endParaRPr lang="sv-SE" dirty="0"/>
          </a:p>
        </p:txBody>
      </p:sp>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l="3538" t="4329" r="3538" b="43317"/>
          <a:stretch/>
        </p:blipFill>
        <p:spPr>
          <a:xfrm>
            <a:off x="323528" y="233352"/>
            <a:ext cx="5195282" cy="2152836"/>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843" y="719904"/>
            <a:ext cx="3211167" cy="1556968"/>
          </a:xfrm>
          <a:prstGeom prst="rect">
            <a:avLst/>
          </a:prstGeom>
        </p:spPr>
      </p:pic>
    </p:spTree>
    <p:extLst>
      <p:ext uri="{BB962C8B-B14F-4D97-AF65-F5344CB8AC3E}">
        <p14:creationId xmlns:p14="http://schemas.microsoft.com/office/powerpoint/2010/main" val="988540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3538" t="4329" r="3538" b="43317"/>
          <a:stretch/>
        </p:blipFill>
        <p:spPr>
          <a:xfrm>
            <a:off x="626697" y="-280856"/>
            <a:ext cx="7848872" cy="3252438"/>
          </a:xfrm>
          <a:prstGeom prst="rect">
            <a:avLst/>
          </a:prstGeom>
        </p:spPr>
      </p:pic>
      <p:pic>
        <p:nvPicPr>
          <p:cNvPr id="6" name="Platshållare för innehåll 14"/>
          <p:cNvPicPr>
            <a:picLocks noChangeAspect="1"/>
          </p:cNvPicPr>
          <p:nvPr/>
        </p:nvPicPr>
        <p:blipFill rotWithShape="1">
          <a:blip r:embed="rId4" cstate="print">
            <a:extLst>
              <a:ext uri="{28A0092B-C50C-407E-A947-70E740481C1C}">
                <a14:useLocalDpi xmlns:a14="http://schemas.microsoft.com/office/drawing/2010/main" val="0"/>
              </a:ext>
            </a:extLst>
          </a:blip>
          <a:srcRect t="17394" b="23740"/>
          <a:stretch/>
        </p:blipFill>
        <p:spPr>
          <a:xfrm>
            <a:off x="899592" y="3212976"/>
            <a:ext cx="6984776" cy="2906807"/>
          </a:xfrm>
          <a:prstGeom prst="rect">
            <a:avLst/>
          </a:prstGeom>
        </p:spPr>
      </p:pic>
      <p:cxnSp>
        <p:nvCxnSpPr>
          <p:cNvPr id="9" name="Rak koppling 8"/>
          <p:cNvCxnSpPr/>
          <p:nvPr/>
        </p:nvCxnSpPr>
        <p:spPr>
          <a:xfrm>
            <a:off x="2555776" y="2924944"/>
            <a:ext cx="0" cy="512756"/>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Rak koppling 9"/>
          <p:cNvCxnSpPr/>
          <p:nvPr/>
        </p:nvCxnSpPr>
        <p:spPr>
          <a:xfrm>
            <a:off x="4355976" y="2916244"/>
            <a:ext cx="0" cy="512756"/>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Rak koppling 10"/>
          <p:cNvCxnSpPr/>
          <p:nvPr/>
        </p:nvCxnSpPr>
        <p:spPr>
          <a:xfrm>
            <a:off x="6156176" y="2916244"/>
            <a:ext cx="0" cy="512756"/>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ruta 11"/>
          <p:cNvSpPr txBox="1"/>
          <p:nvPr/>
        </p:nvSpPr>
        <p:spPr>
          <a:xfrm>
            <a:off x="2771800" y="5951021"/>
            <a:ext cx="3240360" cy="584775"/>
          </a:xfrm>
          <a:prstGeom prst="rect">
            <a:avLst/>
          </a:prstGeom>
          <a:noFill/>
        </p:spPr>
        <p:txBody>
          <a:bodyPr wrap="square" rtlCol="0">
            <a:spAutoFit/>
          </a:bodyPr>
          <a:lstStyle/>
          <a:p>
            <a:pPr algn="ctr"/>
            <a:r>
              <a:rPr lang="sv-SE" sz="3200" b="1" dirty="0" smtClean="0">
                <a:solidFill>
                  <a:schemeClr val="accent3"/>
                </a:solidFill>
              </a:rPr>
              <a:t>Inriktningsmål</a:t>
            </a:r>
            <a:endParaRPr lang="sv-SE" sz="3200" b="1" dirty="0">
              <a:solidFill>
                <a:schemeClr val="accent3"/>
              </a:solidFill>
            </a:endParaRPr>
          </a:p>
        </p:txBody>
      </p:sp>
      <p:sp>
        <p:nvSpPr>
          <p:cNvPr id="2" name="Kommentar i oval 1"/>
          <p:cNvSpPr/>
          <p:nvPr/>
        </p:nvSpPr>
        <p:spPr>
          <a:xfrm>
            <a:off x="6804248" y="2996952"/>
            <a:ext cx="2160240" cy="1152128"/>
          </a:xfrm>
          <a:prstGeom prst="wedgeEllipseCallout">
            <a:avLst>
              <a:gd name="adj1" fmla="val -35540"/>
              <a:gd name="adj2" fmla="val 59810"/>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a:r>
              <a:rPr lang="sv-SE"/>
              <a:t>Kan resultera i fokusområden och uppdrag</a:t>
            </a:r>
            <a:endParaRPr lang="sv-SE" dirty="0"/>
          </a:p>
        </p:txBody>
      </p:sp>
    </p:spTree>
    <p:extLst>
      <p:ext uri="{BB962C8B-B14F-4D97-AF65-F5344CB8AC3E}">
        <p14:creationId xmlns:p14="http://schemas.microsoft.com/office/powerpoint/2010/main" val="428375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Strategier</a:t>
            </a:r>
            <a:endParaRPr lang="sv-SE" dirty="0"/>
          </a:p>
        </p:txBody>
      </p:sp>
      <p:sp>
        <p:nvSpPr>
          <p:cNvPr id="8" name="Platshållare för innehåll 2"/>
          <p:cNvSpPr txBox="1">
            <a:spLocks/>
          </p:cNvSpPr>
          <p:nvPr/>
        </p:nvSpPr>
        <p:spPr>
          <a:xfrm>
            <a:off x="457200" y="1916832"/>
            <a:ext cx="7931224"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dirty="0" smtClean="0"/>
          </a:p>
          <a:p>
            <a:pPr marL="0" indent="0">
              <a:buNone/>
            </a:pPr>
            <a:endParaRPr lang="sv-SE" dirty="0" smtClean="0"/>
          </a:p>
          <a:p>
            <a:endParaRPr lang="sv-SE" dirty="0" smtClean="0"/>
          </a:p>
          <a:p>
            <a:endParaRPr lang="sv-SE" dirty="0"/>
          </a:p>
          <a:p>
            <a:pPr marL="0" indent="0">
              <a:buNone/>
            </a:pPr>
            <a:endParaRPr lang="sv-SE" dirty="0" smtClean="0"/>
          </a:p>
          <a:p>
            <a:r>
              <a:rPr lang="sv-SE" sz="2800" dirty="0" smtClean="0"/>
              <a:t>Utgår från omvärlden och kommunens förutsättningar, styrkor och svagheter</a:t>
            </a:r>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24800" t="13240" r="22438" b="14355"/>
          <a:stretch/>
        </p:blipFill>
        <p:spPr>
          <a:xfrm>
            <a:off x="2627784" y="1012904"/>
            <a:ext cx="3761954" cy="3649657"/>
          </a:xfrm>
          <a:prstGeom prst="rect">
            <a:avLst/>
          </a:prstGeom>
        </p:spPr>
      </p:pic>
    </p:spTree>
    <p:extLst>
      <p:ext uri="{BB962C8B-B14F-4D97-AF65-F5344CB8AC3E}">
        <p14:creationId xmlns:p14="http://schemas.microsoft.com/office/powerpoint/2010/main" val="448977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Grundläggande värderingar</a:t>
            </a:r>
            <a:endParaRPr lang="sv-SE" dirty="0"/>
          </a:p>
        </p:txBody>
      </p:sp>
      <p:sp>
        <p:nvSpPr>
          <p:cNvPr id="3" name="Platshållare för innehåll 2"/>
          <p:cNvSpPr>
            <a:spLocks noGrp="1"/>
          </p:cNvSpPr>
          <p:nvPr>
            <p:ph idx="1"/>
          </p:nvPr>
        </p:nvSpPr>
        <p:spPr>
          <a:xfrm>
            <a:off x="457200" y="1844824"/>
            <a:ext cx="4114800" cy="4281339"/>
          </a:xfrm>
        </p:spPr>
        <p:txBody>
          <a:bodyPr/>
          <a:lstStyle/>
          <a:p>
            <a:r>
              <a:rPr lang="sv-SE" sz="2800" dirty="0" smtClean="0"/>
              <a:t>Vårt gemensamma förhållningssätt, </a:t>
            </a:r>
            <a:r>
              <a:rPr lang="sv-SE" sz="2800" dirty="0"/>
              <a:t/>
            </a:r>
            <a:br>
              <a:rPr lang="sv-SE" sz="2800" dirty="0"/>
            </a:br>
            <a:r>
              <a:rPr lang="sv-SE" sz="2800" dirty="0" smtClean="0"/>
              <a:t>som behöver fyllas med innehåll för den egna verksamheten</a:t>
            </a:r>
          </a:p>
          <a:p>
            <a:pPr marL="0" indent="0">
              <a:buNone/>
            </a:pPr>
            <a:endParaRPr lang="sv-SE" dirty="0"/>
          </a:p>
        </p:txBody>
      </p:sp>
      <p:pic>
        <p:nvPicPr>
          <p:cNvPr id="8" name="Bildobjekt 7"/>
          <p:cNvPicPr>
            <a:picLocks noChangeAspect="1"/>
          </p:cNvPicPr>
          <p:nvPr/>
        </p:nvPicPr>
        <p:blipFill rotWithShape="1">
          <a:blip r:embed="rId3" cstate="print">
            <a:extLst>
              <a:ext uri="{28A0092B-C50C-407E-A947-70E740481C1C}">
                <a14:useLocalDpi xmlns:a14="http://schemas.microsoft.com/office/drawing/2010/main" val="0"/>
              </a:ext>
            </a:extLst>
          </a:blip>
          <a:srcRect l="30832" t="14355" r="30431" b="6557"/>
          <a:stretch/>
        </p:blipFill>
        <p:spPr>
          <a:xfrm>
            <a:off x="4757192" y="1249067"/>
            <a:ext cx="3343200" cy="4844229"/>
          </a:xfrm>
          <a:prstGeom prst="rect">
            <a:avLst/>
          </a:prstGeom>
        </p:spPr>
      </p:pic>
    </p:spTree>
    <p:extLst>
      <p:ext uri="{BB962C8B-B14F-4D97-AF65-F5344CB8AC3E}">
        <p14:creationId xmlns:p14="http://schemas.microsoft.com/office/powerpoint/2010/main" val="45798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endParaRPr lang="sv-SE" sz="2800" dirty="0"/>
          </a:p>
          <a:p>
            <a:pPr marL="0" indent="0">
              <a:buNone/>
            </a:pPr>
            <a:endParaRPr lang="sv-SE" sz="2800" dirty="0"/>
          </a:p>
          <a:p>
            <a:endParaRPr lang="sv-SE" dirty="0"/>
          </a:p>
        </p:txBody>
      </p:sp>
      <p:pic>
        <p:nvPicPr>
          <p:cNvPr id="4" name="Bildobjekt 3"/>
          <p:cNvPicPr>
            <a:picLocks noChangeAspect="1"/>
          </p:cNvPicPr>
          <p:nvPr/>
        </p:nvPicPr>
        <p:blipFill>
          <a:blip r:embed="rId3"/>
          <a:stretch>
            <a:fillRect/>
          </a:stretch>
        </p:blipFill>
        <p:spPr>
          <a:xfrm>
            <a:off x="179512" y="207231"/>
            <a:ext cx="6600735" cy="1584176"/>
          </a:xfrm>
          <a:prstGeom prst="rect">
            <a:avLst/>
          </a:prstGeom>
        </p:spPr>
      </p:pic>
      <p:sp>
        <p:nvSpPr>
          <p:cNvPr id="5" name="textruta 4"/>
          <p:cNvSpPr txBox="1"/>
          <p:nvPr/>
        </p:nvSpPr>
        <p:spPr>
          <a:xfrm>
            <a:off x="683568" y="472388"/>
            <a:ext cx="6936214" cy="646331"/>
          </a:xfrm>
          <a:prstGeom prst="rect">
            <a:avLst/>
          </a:prstGeom>
          <a:noFill/>
        </p:spPr>
        <p:txBody>
          <a:bodyPr wrap="square" rtlCol="0">
            <a:spAutoFit/>
          </a:bodyPr>
          <a:lstStyle/>
          <a:p>
            <a:r>
              <a:rPr lang="sv-SE" sz="3600" b="1" dirty="0" smtClean="0">
                <a:solidFill>
                  <a:schemeClr val="bg2"/>
                </a:solidFill>
                <a:latin typeface="+mj-lt"/>
              </a:rPr>
              <a:t>Dialog kring innehållet</a:t>
            </a:r>
            <a:endParaRPr lang="sv-SE" sz="3600" b="1" dirty="0">
              <a:solidFill>
                <a:schemeClr val="bg2"/>
              </a:solidFill>
              <a:latin typeface="+mj-lt"/>
            </a:endParaRPr>
          </a:p>
        </p:txBody>
      </p:sp>
      <p:pic>
        <p:nvPicPr>
          <p:cNvPr id="6" name="Platshållare för innehåll 3"/>
          <p:cNvPicPr>
            <a:picLocks noChangeAspect="1"/>
          </p:cNvPicPr>
          <p:nvPr/>
        </p:nvPicPr>
        <p:blipFill>
          <a:blip r:embed="rId4"/>
          <a:stretch>
            <a:fillRect/>
          </a:stretch>
        </p:blipFill>
        <p:spPr>
          <a:xfrm>
            <a:off x="6004671" y="1791406"/>
            <a:ext cx="2815801" cy="4005279"/>
          </a:xfrm>
          <a:prstGeom prst="rect">
            <a:avLst/>
          </a:prstGeom>
          <a:ln>
            <a:noFill/>
          </a:ln>
          <a:effectLst>
            <a:outerShdw blurRad="292100" dist="139700" dir="2700000" algn="tl" rotWithShape="0">
              <a:srgbClr val="333333">
                <a:alpha val="65000"/>
              </a:srgbClr>
            </a:outerShdw>
          </a:effectLst>
        </p:spPr>
      </p:pic>
      <p:sp>
        <p:nvSpPr>
          <p:cNvPr id="2" name="textruta 1"/>
          <p:cNvSpPr txBox="1"/>
          <p:nvPr/>
        </p:nvSpPr>
        <p:spPr>
          <a:xfrm>
            <a:off x="544724" y="2014825"/>
            <a:ext cx="5472608" cy="4062651"/>
          </a:xfrm>
          <a:prstGeom prst="rect">
            <a:avLst/>
          </a:prstGeom>
          <a:noFill/>
        </p:spPr>
        <p:txBody>
          <a:bodyPr wrap="square" rtlCol="0">
            <a:spAutoFit/>
          </a:bodyPr>
          <a:lstStyle/>
          <a:p>
            <a:r>
              <a:rPr lang="sv-SE" sz="2800" dirty="0" smtClean="0">
                <a:latin typeface="+mj-lt"/>
              </a:rPr>
              <a:t>Styrning på inriktning genom  </a:t>
            </a:r>
          </a:p>
          <a:p>
            <a:r>
              <a:rPr lang="sv-SE" sz="2800" dirty="0" smtClean="0">
                <a:latin typeface="+mj-lt"/>
              </a:rPr>
              <a:t>vision, verksamhetsidé, </a:t>
            </a:r>
            <a:r>
              <a:rPr lang="sv-SE" sz="2800" dirty="0" smtClean="0">
                <a:latin typeface="+mj-lt"/>
              </a:rPr>
              <a:t>mål, </a:t>
            </a:r>
            <a:endParaRPr lang="sv-SE" sz="2800" dirty="0" smtClean="0">
              <a:latin typeface="+mj-lt"/>
            </a:endParaRPr>
          </a:p>
          <a:p>
            <a:r>
              <a:rPr lang="sv-SE" sz="2800" dirty="0">
                <a:latin typeface="+mj-lt"/>
              </a:rPr>
              <a:t>s</a:t>
            </a:r>
            <a:r>
              <a:rPr lang="sv-SE" sz="2800" dirty="0" smtClean="0">
                <a:latin typeface="+mj-lt"/>
              </a:rPr>
              <a:t>trategier och värdegrund</a:t>
            </a:r>
          </a:p>
          <a:p>
            <a:pPr marL="271463" indent="-271463">
              <a:buFont typeface="Arial" panose="020B0604020202020204" pitchFamily="34" charset="0"/>
              <a:buChar char="•"/>
            </a:pPr>
            <a:r>
              <a:rPr lang="sv-SE" sz="2800" dirty="0" smtClean="0">
                <a:latin typeface="+mj-lt"/>
              </a:rPr>
              <a:t>Vad innebär det för oss?</a:t>
            </a:r>
          </a:p>
          <a:p>
            <a:pPr marL="271463" indent="-271463">
              <a:buFont typeface="Arial" panose="020B0604020202020204" pitchFamily="34" charset="0"/>
              <a:buChar char="•"/>
            </a:pPr>
            <a:r>
              <a:rPr lang="sv-SE" sz="2800" dirty="0" smtClean="0">
                <a:latin typeface="+mj-lt"/>
              </a:rPr>
              <a:t>Hur kan vi bidra på bästa sätt?</a:t>
            </a:r>
          </a:p>
          <a:p>
            <a:endParaRPr lang="sv-SE" sz="2800" dirty="0" smtClean="0">
              <a:latin typeface="+mj-lt"/>
            </a:endParaRPr>
          </a:p>
          <a:p>
            <a:endParaRPr lang="sv-SE" dirty="0"/>
          </a:p>
          <a:p>
            <a:endParaRPr lang="sv-SE" dirty="0" smtClean="0"/>
          </a:p>
          <a:p>
            <a:endParaRPr lang="sv-SE" dirty="0"/>
          </a:p>
          <a:p>
            <a:endParaRPr lang="sv-SE" dirty="0" smtClean="0"/>
          </a:p>
          <a:p>
            <a:endParaRPr lang="sv-SE" dirty="0"/>
          </a:p>
        </p:txBody>
      </p:sp>
    </p:spTree>
    <p:extLst>
      <p:ext uri="{BB962C8B-B14F-4D97-AF65-F5344CB8AC3E}">
        <p14:creationId xmlns:p14="http://schemas.microsoft.com/office/powerpoint/2010/main" val="48054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pilkoppling 16"/>
          <p:cNvCxnSpPr/>
          <p:nvPr/>
        </p:nvCxnSpPr>
        <p:spPr>
          <a:xfrm flipV="1">
            <a:off x="6732240" y="5805063"/>
            <a:ext cx="360040" cy="2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p:cNvCxnSpPr/>
          <p:nvPr/>
        </p:nvCxnSpPr>
        <p:spPr>
          <a:xfrm flipH="1">
            <a:off x="6876256" y="3324125"/>
            <a:ext cx="1440160" cy="1093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a:xfrm>
            <a:off x="457200" y="53752"/>
            <a:ext cx="8229600" cy="1143000"/>
          </a:xfrm>
        </p:spPr>
        <p:txBody>
          <a:bodyPr>
            <a:normAutofit/>
          </a:bodyPr>
          <a:lstStyle/>
          <a:p>
            <a:pPr marL="85725"/>
            <a:r>
              <a:rPr lang="sv-SE" dirty="0" smtClean="0"/>
              <a:t>Ansvar och roller</a:t>
            </a:r>
            <a:endParaRPr lang="sv-SE" sz="2700" dirty="0"/>
          </a:p>
        </p:txBody>
      </p:sp>
      <p:sp>
        <p:nvSpPr>
          <p:cNvPr id="4" name="Rektangel 3"/>
          <p:cNvSpPr/>
          <p:nvPr/>
        </p:nvSpPr>
        <p:spPr>
          <a:xfrm>
            <a:off x="590872" y="887013"/>
            <a:ext cx="8229600" cy="2912785"/>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aramond"/>
              <a:ea typeface="+mn-ea"/>
              <a:cs typeface="+mn-cs"/>
            </a:endParaRPr>
          </a:p>
        </p:txBody>
      </p:sp>
      <p:sp>
        <p:nvSpPr>
          <p:cNvPr id="6" name="Rektangel 5"/>
          <p:cNvSpPr/>
          <p:nvPr/>
        </p:nvSpPr>
        <p:spPr>
          <a:xfrm>
            <a:off x="7092280" y="2960747"/>
            <a:ext cx="1594520"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Uppföljning &amp; analys</a:t>
            </a:r>
          </a:p>
        </p:txBody>
      </p:sp>
      <p:sp>
        <p:nvSpPr>
          <p:cNvPr id="8" name="Rektangel 7"/>
          <p:cNvSpPr/>
          <p:nvPr/>
        </p:nvSpPr>
        <p:spPr>
          <a:xfrm>
            <a:off x="590872" y="4040867"/>
            <a:ext cx="8229600" cy="1004774"/>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aramond"/>
              <a:ea typeface="+mn-ea"/>
              <a:cs typeface="+mn-cs"/>
            </a:endParaRPr>
          </a:p>
        </p:txBody>
      </p:sp>
      <p:sp>
        <p:nvSpPr>
          <p:cNvPr id="9" name="Bildtext nedåtpil 8"/>
          <p:cNvSpPr/>
          <p:nvPr/>
        </p:nvSpPr>
        <p:spPr>
          <a:xfrm>
            <a:off x="2411760" y="2996952"/>
            <a:ext cx="4464496" cy="1046452"/>
          </a:xfrm>
          <a:prstGeom prst="downArrowCallout">
            <a:avLst/>
          </a:prstGeom>
          <a:solidFill>
            <a:srgbClr val="0070C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Kommunfullmäktige</a:t>
            </a:r>
            <a:endParaRPr kumimoji="0" lang="sv-SE" sz="1400" b="1" i="0" u="none" strike="noStrike" kern="1200" cap="none" spc="0" normalizeH="0" baseline="0" noProof="0" dirty="0">
              <a:ln>
                <a:noFill/>
              </a:ln>
              <a:solidFill>
                <a:srgbClr val="FFFFFF"/>
              </a:solidFill>
              <a:effectLst/>
              <a:uLnTx/>
              <a:uFillTx/>
              <a:latin typeface="Garamond"/>
              <a:ea typeface="+mn-ea"/>
              <a:cs typeface="+mn-cs"/>
            </a:endParaRPr>
          </a:p>
        </p:txBody>
      </p:sp>
      <p:sp>
        <p:nvSpPr>
          <p:cNvPr id="10" name="Rektangel 9"/>
          <p:cNvSpPr/>
          <p:nvPr/>
        </p:nvSpPr>
        <p:spPr>
          <a:xfrm>
            <a:off x="7092280" y="4220887"/>
            <a:ext cx="1594520" cy="72028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Uppföljning &amp; analys</a:t>
            </a:r>
          </a:p>
        </p:txBody>
      </p:sp>
      <p:cxnSp>
        <p:nvCxnSpPr>
          <p:cNvPr id="11" name="Rak pilkoppling 10"/>
          <p:cNvCxnSpPr/>
          <p:nvPr/>
        </p:nvCxnSpPr>
        <p:spPr>
          <a:xfrm flipH="1" flipV="1">
            <a:off x="7884368" y="3645024"/>
            <a:ext cx="5172" cy="5758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590872" y="5265003"/>
            <a:ext cx="8229600" cy="1044317"/>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aramond"/>
              <a:ea typeface="+mn-ea"/>
              <a:cs typeface="+mn-cs"/>
            </a:endParaRPr>
          </a:p>
        </p:txBody>
      </p:sp>
      <p:sp>
        <p:nvSpPr>
          <p:cNvPr id="13" name="Bildtext nedåtpil 12"/>
          <p:cNvSpPr/>
          <p:nvPr/>
        </p:nvSpPr>
        <p:spPr>
          <a:xfrm>
            <a:off x="2411760" y="4184883"/>
            <a:ext cx="4464496" cy="1152128"/>
          </a:xfrm>
          <a:prstGeom prst="downArrowCallou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Nämnder</a:t>
            </a:r>
            <a:endParaRPr kumimoji="0" lang="sv-SE" sz="1400" b="1" i="0" u="none" strike="noStrike" kern="1200" cap="none" spc="0" normalizeH="0" baseline="0" noProof="0" dirty="0">
              <a:ln>
                <a:noFill/>
              </a:ln>
              <a:solidFill>
                <a:srgbClr val="FFFFFF"/>
              </a:solidFill>
              <a:effectLst/>
              <a:uLnTx/>
              <a:uFillTx/>
              <a:latin typeface="Garamond"/>
              <a:ea typeface="+mn-ea"/>
              <a:cs typeface="+mn-cs"/>
            </a:endParaRPr>
          </a:p>
        </p:txBody>
      </p:sp>
      <p:sp>
        <p:nvSpPr>
          <p:cNvPr id="14" name="Rektangel 13"/>
          <p:cNvSpPr/>
          <p:nvPr/>
        </p:nvSpPr>
        <p:spPr>
          <a:xfrm>
            <a:off x="2411760" y="5520168"/>
            <a:ext cx="4464496" cy="60893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Förvaltningar</a:t>
            </a:r>
            <a:r>
              <a:rPr kumimoji="0" lang="sv-SE" sz="1400" b="1" i="0" u="none" strike="noStrike" kern="1200" cap="none" spc="0" normalizeH="0" noProof="0" dirty="0" smtClean="0">
                <a:ln>
                  <a:noFill/>
                </a:ln>
                <a:solidFill>
                  <a:srgbClr val="FFFFFF"/>
                </a:solidFill>
                <a:effectLst/>
                <a:uLnTx/>
                <a:uFillTx/>
                <a:latin typeface="Garamond"/>
                <a:ea typeface="+mn-ea"/>
                <a:cs typeface="+mn-cs"/>
              </a:rPr>
              <a:t> och verksamheter</a:t>
            </a:r>
            <a:endParaRPr kumimoji="0" lang="sv-SE" sz="1400" b="1" i="0" u="none" strike="noStrike" kern="1200" cap="none" spc="0" normalizeH="0" baseline="0" noProof="0" dirty="0">
              <a:ln>
                <a:noFill/>
              </a:ln>
              <a:solidFill>
                <a:srgbClr val="FFFFFF"/>
              </a:solidFill>
              <a:effectLst/>
              <a:uLnTx/>
              <a:uFillTx/>
              <a:latin typeface="Garamond"/>
              <a:ea typeface="+mn-ea"/>
              <a:cs typeface="+mn-cs"/>
            </a:endParaRPr>
          </a:p>
        </p:txBody>
      </p:sp>
      <p:sp>
        <p:nvSpPr>
          <p:cNvPr id="15" name="Rektangel 14"/>
          <p:cNvSpPr/>
          <p:nvPr/>
        </p:nvSpPr>
        <p:spPr>
          <a:xfrm>
            <a:off x="7092280" y="5520167"/>
            <a:ext cx="1594520" cy="60852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Uppföljning &amp; analys</a:t>
            </a:r>
          </a:p>
        </p:txBody>
      </p:sp>
      <p:cxnSp>
        <p:nvCxnSpPr>
          <p:cNvPr id="16" name="Rak pilkoppling 15"/>
          <p:cNvCxnSpPr>
            <a:stCxn id="15" idx="0"/>
          </p:cNvCxnSpPr>
          <p:nvPr/>
        </p:nvCxnSpPr>
        <p:spPr>
          <a:xfrm flipH="1" flipV="1">
            <a:off x="7884368" y="4941169"/>
            <a:ext cx="5172" cy="57899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385192" y="1321023"/>
            <a:ext cx="19442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srgbClr val="FFFFFF"/>
                </a:solidFill>
                <a:effectLst/>
                <a:uLnTx/>
                <a:uFillTx/>
                <a:latin typeface="Garamond"/>
                <a:ea typeface="+mn-ea"/>
                <a:cs typeface="+mn-cs"/>
              </a:rPr>
              <a:t>VÄRDEGRUND</a:t>
            </a:r>
            <a:endParaRPr kumimoji="0" lang="sv-SE" sz="1400" b="1" i="0" u="none" strike="noStrike" kern="1200" cap="none" spc="0" normalizeH="0" baseline="0" noProof="0" dirty="0">
              <a:ln>
                <a:noFill/>
              </a:ln>
              <a:solidFill>
                <a:srgbClr val="FFFFFF"/>
              </a:solidFill>
              <a:effectLst/>
              <a:uLnTx/>
              <a:uFillTx/>
              <a:latin typeface="Garamond"/>
              <a:ea typeface="+mn-ea"/>
              <a:cs typeface="+mn-cs"/>
            </a:endParaRPr>
          </a:p>
        </p:txBody>
      </p:sp>
      <p:pic>
        <p:nvPicPr>
          <p:cNvPr id="22" name="Bildobjekt 21"/>
          <p:cNvPicPr>
            <a:picLocks noChangeAspect="1"/>
          </p:cNvPicPr>
          <p:nvPr/>
        </p:nvPicPr>
        <p:blipFill>
          <a:blip r:embed="rId3"/>
          <a:stretch>
            <a:fillRect/>
          </a:stretch>
        </p:blipFill>
        <p:spPr>
          <a:xfrm>
            <a:off x="2483768" y="980728"/>
            <a:ext cx="4334049" cy="789819"/>
          </a:xfrm>
          <a:prstGeom prst="rect">
            <a:avLst/>
          </a:prstGeom>
        </p:spPr>
      </p:pic>
      <p:sp>
        <p:nvSpPr>
          <p:cNvPr id="23" name="Rektangulär bildtext 22"/>
          <p:cNvSpPr/>
          <p:nvPr/>
        </p:nvSpPr>
        <p:spPr>
          <a:xfrm>
            <a:off x="3779912" y="1933044"/>
            <a:ext cx="1800200" cy="775876"/>
          </a:xfrm>
          <a:prstGeom prst="wedgeRectCallou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i="1" dirty="0" smtClean="0">
                <a:solidFill>
                  <a:schemeClr val="tx1"/>
                </a:solidFill>
              </a:rPr>
              <a:t>Tillsammans gör vi det enklare att                 leva, växa och mötas</a:t>
            </a:r>
            <a:endParaRPr lang="sv-SE" sz="1600" i="1" dirty="0">
              <a:solidFill>
                <a:schemeClr val="tx1"/>
              </a:solidFill>
            </a:endParaRPr>
          </a:p>
        </p:txBody>
      </p:sp>
      <p:sp>
        <p:nvSpPr>
          <p:cNvPr id="24" name="Bildtext och tankebubbla 23"/>
          <p:cNvSpPr/>
          <p:nvPr/>
        </p:nvSpPr>
        <p:spPr>
          <a:xfrm>
            <a:off x="6732240" y="1159129"/>
            <a:ext cx="2016224" cy="973727"/>
          </a:xfrm>
          <a:prstGeom prst="cloudCallout">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Värdegrund</a:t>
            </a:r>
            <a:endParaRPr lang="sv-SE" dirty="0">
              <a:solidFill>
                <a:schemeClr val="tx1"/>
              </a:solidFill>
            </a:endParaRPr>
          </a:p>
        </p:txBody>
      </p:sp>
      <p:sp>
        <p:nvSpPr>
          <p:cNvPr id="27" name="Bildtext 1 26"/>
          <p:cNvSpPr/>
          <p:nvPr/>
        </p:nvSpPr>
        <p:spPr>
          <a:xfrm rot="10800000">
            <a:off x="683565" y="3068960"/>
            <a:ext cx="1645841" cy="1162886"/>
          </a:xfrm>
          <a:prstGeom prst="borderCallout1">
            <a:avLst>
              <a:gd name="adj1" fmla="val 18750"/>
              <a:gd name="adj2" fmla="val -8333"/>
              <a:gd name="adj3" fmla="val -13053"/>
              <a:gd name="adj4" fmla="val -54590"/>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28" name="Bildtext 1 27"/>
          <p:cNvSpPr/>
          <p:nvPr/>
        </p:nvSpPr>
        <p:spPr>
          <a:xfrm rot="10800000">
            <a:off x="683566" y="4365104"/>
            <a:ext cx="1645840" cy="936104"/>
          </a:xfrm>
          <a:prstGeom prst="borderCallout1">
            <a:avLst>
              <a:gd name="adj1" fmla="val 18750"/>
              <a:gd name="adj2" fmla="val -8333"/>
              <a:gd name="adj3" fmla="val -13053"/>
              <a:gd name="adj4" fmla="val -54590"/>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9" name="Bildtext 1 28"/>
          <p:cNvSpPr/>
          <p:nvPr/>
        </p:nvSpPr>
        <p:spPr>
          <a:xfrm rot="10800000">
            <a:off x="683567" y="1628800"/>
            <a:ext cx="1645839" cy="1148388"/>
          </a:xfrm>
          <a:prstGeom prst="borderCallout1">
            <a:avLst>
              <a:gd name="adj1" fmla="val 18750"/>
              <a:gd name="adj2" fmla="val -8333"/>
              <a:gd name="adj3" fmla="val -13053"/>
              <a:gd name="adj4" fmla="val -54590"/>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30" name="textruta 29"/>
          <p:cNvSpPr txBox="1"/>
          <p:nvPr/>
        </p:nvSpPr>
        <p:spPr>
          <a:xfrm>
            <a:off x="683567" y="1628800"/>
            <a:ext cx="1676573" cy="1200329"/>
          </a:xfrm>
          <a:prstGeom prst="rect">
            <a:avLst/>
          </a:prstGeom>
          <a:noFill/>
        </p:spPr>
        <p:txBody>
          <a:bodyPr wrap="square" rtlCol="0">
            <a:spAutoFit/>
          </a:bodyPr>
          <a:lstStyle/>
          <a:p>
            <a:r>
              <a:rPr lang="sv-SE" dirty="0" smtClean="0"/>
              <a:t>Inriktningsmål</a:t>
            </a:r>
          </a:p>
          <a:p>
            <a:r>
              <a:rPr lang="sv-SE" dirty="0" smtClean="0"/>
              <a:t>Fokusområden</a:t>
            </a:r>
          </a:p>
          <a:p>
            <a:r>
              <a:rPr lang="sv-SE" dirty="0" smtClean="0"/>
              <a:t>Uppdrag</a:t>
            </a:r>
          </a:p>
          <a:p>
            <a:r>
              <a:rPr lang="sv-SE" dirty="0" smtClean="0"/>
              <a:t>Budget</a:t>
            </a:r>
          </a:p>
        </p:txBody>
      </p:sp>
      <p:sp>
        <p:nvSpPr>
          <p:cNvPr id="31" name="textruta 30"/>
          <p:cNvSpPr txBox="1"/>
          <p:nvPr/>
        </p:nvSpPr>
        <p:spPr>
          <a:xfrm>
            <a:off x="683567" y="3081736"/>
            <a:ext cx="1800201" cy="1200329"/>
          </a:xfrm>
          <a:prstGeom prst="rect">
            <a:avLst/>
          </a:prstGeom>
          <a:noFill/>
        </p:spPr>
        <p:txBody>
          <a:bodyPr wrap="square" rtlCol="0">
            <a:spAutoFit/>
          </a:bodyPr>
          <a:lstStyle/>
          <a:p>
            <a:r>
              <a:rPr lang="sv-SE" dirty="0" smtClean="0"/>
              <a:t>Verksamhetsidé</a:t>
            </a:r>
          </a:p>
          <a:p>
            <a:r>
              <a:rPr lang="sv-SE" dirty="0" smtClean="0"/>
              <a:t>Verksamhetsplan och budget</a:t>
            </a:r>
          </a:p>
          <a:p>
            <a:r>
              <a:rPr lang="sv-SE" dirty="0" smtClean="0"/>
              <a:t>Strategier</a:t>
            </a:r>
          </a:p>
        </p:txBody>
      </p:sp>
      <p:sp>
        <p:nvSpPr>
          <p:cNvPr id="32" name="textruta 31"/>
          <p:cNvSpPr txBox="1"/>
          <p:nvPr/>
        </p:nvSpPr>
        <p:spPr>
          <a:xfrm>
            <a:off x="683568" y="4365104"/>
            <a:ext cx="1800201" cy="923330"/>
          </a:xfrm>
          <a:prstGeom prst="rect">
            <a:avLst/>
          </a:prstGeom>
          <a:noFill/>
        </p:spPr>
        <p:txBody>
          <a:bodyPr wrap="square" rtlCol="0">
            <a:spAutoFit/>
          </a:bodyPr>
          <a:lstStyle/>
          <a:p>
            <a:r>
              <a:rPr lang="sv-SE" dirty="0" smtClean="0"/>
              <a:t>Aktiviteter</a:t>
            </a:r>
          </a:p>
          <a:p>
            <a:r>
              <a:rPr lang="sv-SE" dirty="0" smtClean="0"/>
              <a:t>Prestationer</a:t>
            </a:r>
          </a:p>
          <a:p>
            <a:r>
              <a:rPr lang="sv-SE" dirty="0" smtClean="0"/>
              <a:t>Resultat/effekter</a:t>
            </a:r>
          </a:p>
        </p:txBody>
      </p:sp>
    </p:spTree>
    <p:extLst>
      <p:ext uri="{BB962C8B-B14F-4D97-AF65-F5344CB8AC3E}">
        <p14:creationId xmlns:p14="http://schemas.microsoft.com/office/powerpoint/2010/main" val="4250645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Från vision till medarbetare</a:t>
            </a:r>
            <a:endParaRPr lang="sv-SE" dirty="0"/>
          </a:p>
        </p:txBody>
      </p:sp>
      <p:pic>
        <p:nvPicPr>
          <p:cNvPr id="4" name="Platshållare för innehåll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8004742" cy="2341067"/>
          </a:xfrm>
          <a:prstGeom prst="rect">
            <a:avLst/>
          </a:prstGeom>
          <a:noFill/>
        </p:spPr>
      </p:pic>
    </p:spTree>
    <p:extLst>
      <p:ext uri="{BB962C8B-B14F-4D97-AF65-F5344CB8AC3E}">
        <p14:creationId xmlns:p14="http://schemas.microsoft.com/office/powerpoint/2010/main" val="2075528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Förhållningssätt till införande </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336426323"/>
              </p:ext>
            </p:extLst>
          </p:nvPr>
        </p:nvGraphicFramePr>
        <p:xfrm>
          <a:off x="179512"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p:cNvSpPr txBox="1"/>
          <p:nvPr/>
        </p:nvSpPr>
        <p:spPr>
          <a:xfrm>
            <a:off x="2026060" y="3606857"/>
            <a:ext cx="4536504" cy="400110"/>
          </a:xfrm>
          <a:prstGeom prst="rect">
            <a:avLst/>
          </a:prstGeom>
          <a:noFill/>
        </p:spPr>
        <p:txBody>
          <a:bodyPr wrap="square" rtlCol="0">
            <a:spAutoFit/>
          </a:bodyPr>
          <a:lstStyle/>
          <a:p>
            <a:pPr algn="ctr"/>
            <a:r>
              <a:rPr lang="sv-SE" sz="2000" b="1" dirty="0" smtClean="0"/>
              <a:t>Ledning och samordning</a:t>
            </a:r>
          </a:p>
        </p:txBody>
      </p:sp>
      <p:graphicFrame>
        <p:nvGraphicFramePr>
          <p:cNvPr id="9" name="Platshållare för innehåll 3"/>
          <p:cNvGraphicFramePr>
            <a:graphicFrameLocks/>
          </p:cNvGraphicFramePr>
          <p:nvPr>
            <p:extLst>
              <p:ext uri="{D42A27DB-BD31-4B8C-83A1-F6EECF244321}">
                <p14:modId xmlns:p14="http://schemas.microsoft.com/office/powerpoint/2010/main" val="2659265329"/>
              </p:ext>
            </p:extLst>
          </p:nvPr>
        </p:nvGraphicFramePr>
        <p:xfrm>
          <a:off x="179512" y="1484784"/>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Grupp 9"/>
          <p:cNvGrpSpPr/>
          <p:nvPr/>
        </p:nvGrpSpPr>
        <p:grpSpPr>
          <a:xfrm>
            <a:off x="1403648" y="5589240"/>
            <a:ext cx="1969876" cy="536923"/>
            <a:chOff x="2281784" y="2583954"/>
            <a:chExt cx="1765125" cy="1765125"/>
          </a:xfrm>
        </p:grpSpPr>
        <p:sp>
          <p:nvSpPr>
            <p:cNvPr id="11" name="Rektangel med rundade hörn 10"/>
            <p:cNvSpPr/>
            <p:nvPr/>
          </p:nvSpPr>
          <p:spPr>
            <a:xfrm>
              <a:off x="2281784" y="2583954"/>
              <a:ext cx="1765125" cy="176512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textruta 11"/>
            <p:cNvSpPr txBox="1"/>
            <p:nvPr/>
          </p:nvSpPr>
          <p:spPr>
            <a:xfrm>
              <a:off x="2417183" y="2670120"/>
              <a:ext cx="1592793" cy="1592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Breddat införande </a:t>
              </a:r>
              <a:endParaRPr lang="sv-SE" sz="1800" b="1" kern="1200" dirty="0"/>
            </a:p>
          </p:txBody>
        </p:sp>
      </p:grpSp>
      <p:sp>
        <p:nvSpPr>
          <p:cNvPr id="3" name="textruta 2"/>
          <p:cNvSpPr txBox="1"/>
          <p:nvPr/>
        </p:nvSpPr>
        <p:spPr>
          <a:xfrm>
            <a:off x="2494112" y="3501008"/>
            <a:ext cx="3600400" cy="461665"/>
          </a:xfrm>
          <a:prstGeom prst="rect">
            <a:avLst/>
          </a:prstGeom>
          <a:noFill/>
        </p:spPr>
        <p:txBody>
          <a:bodyPr wrap="square" rtlCol="0">
            <a:spAutoFit/>
          </a:bodyPr>
          <a:lstStyle/>
          <a:p>
            <a:pPr algn="ctr"/>
            <a:r>
              <a:rPr lang="sv-SE" sz="2400" dirty="0" smtClean="0"/>
              <a:t>Ledning och samordning</a:t>
            </a:r>
            <a:endParaRPr lang="sv-SE" sz="2400" dirty="0"/>
          </a:p>
        </p:txBody>
      </p:sp>
    </p:spTree>
    <p:extLst>
      <p:ext uri="{BB962C8B-B14F-4D97-AF65-F5344CB8AC3E}">
        <p14:creationId xmlns:p14="http://schemas.microsoft.com/office/powerpoint/2010/main" val="216780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Olika faser för införande</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086657025"/>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Våg 4"/>
          <p:cNvSpPr/>
          <p:nvPr/>
        </p:nvSpPr>
        <p:spPr>
          <a:xfrm>
            <a:off x="4788024" y="4221088"/>
            <a:ext cx="1296144" cy="1080120"/>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Styrmodell införd</a:t>
            </a:r>
            <a:endParaRPr lang="sv-SE" dirty="0"/>
          </a:p>
        </p:txBody>
      </p:sp>
    </p:spTree>
    <p:extLst>
      <p:ext uri="{BB962C8B-B14F-4D97-AF65-F5344CB8AC3E}">
        <p14:creationId xmlns:p14="http://schemas.microsoft.com/office/powerpoint/2010/main" val="2770051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endParaRPr lang="sv-SE" sz="2800" dirty="0" smtClean="0"/>
          </a:p>
          <a:p>
            <a:pPr marL="0" indent="0">
              <a:buNone/>
            </a:pPr>
            <a:r>
              <a:rPr lang="sv-SE" sz="2800" dirty="0" smtClean="0"/>
              <a:t>Ett långsiktigt arbete i flera steg</a:t>
            </a:r>
          </a:p>
          <a:p>
            <a:r>
              <a:rPr lang="sv-SE" sz="2800" dirty="0" smtClean="0"/>
              <a:t>Hur kan ett införande av styrmodellen se ut    hos oss?</a:t>
            </a:r>
          </a:p>
          <a:p>
            <a:r>
              <a:rPr lang="sv-SE" sz="2800" dirty="0" smtClean="0"/>
              <a:t>Vilka </a:t>
            </a:r>
            <a:r>
              <a:rPr lang="sv-SE" sz="2800" dirty="0" smtClean="0"/>
              <a:t>steg kan vi ta </a:t>
            </a:r>
            <a:r>
              <a:rPr lang="sv-SE" sz="2800" dirty="0" smtClean="0"/>
              <a:t>redan nu </a:t>
            </a:r>
            <a:r>
              <a:rPr lang="sv-SE" sz="2800" dirty="0" smtClean="0"/>
              <a:t>för att arbeta i styrmodellens riktning?</a:t>
            </a:r>
          </a:p>
          <a:p>
            <a:pPr marL="0" indent="0">
              <a:buNone/>
            </a:pPr>
            <a:endParaRPr lang="sv-SE" sz="2800" dirty="0"/>
          </a:p>
          <a:p>
            <a:endParaRPr lang="sv-SE" dirty="0"/>
          </a:p>
        </p:txBody>
      </p:sp>
      <p:pic>
        <p:nvPicPr>
          <p:cNvPr id="4" name="Bildobjekt 3"/>
          <p:cNvPicPr>
            <a:picLocks noChangeAspect="1"/>
          </p:cNvPicPr>
          <p:nvPr/>
        </p:nvPicPr>
        <p:blipFill>
          <a:blip r:embed="rId3"/>
          <a:stretch>
            <a:fillRect/>
          </a:stretch>
        </p:blipFill>
        <p:spPr>
          <a:xfrm>
            <a:off x="179512" y="260648"/>
            <a:ext cx="6600735" cy="1584176"/>
          </a:xfrm>
          <a:prstGeom prst="rect">
            <a:avLst/>
          </a:prstGeom>
        </p:spPr>
      </p:pic>
      <p:sp>
        <p:nvSpPr>
          <p:cNvPr id="5" name="textruta 4"/>
          <p:cNvSpPr txBox="1"/>
          <p:nvPr/>
        </p:nvSpPr>
        <p:spPr>
          <a:xfrm>
            <a:off x="539552" y="550421"/>
            <a:ext cx="6936214" cy="646331"/>
          </a:xfrm>
          <a:prstGeom prst="rect">
            <a:avLst/>
          </a:prstGeom>
          <a:noFill/>
        </p:spPr>
        <p:txBody>
          <a:bodyPr wrap="square" rtlCol="0">
            <a:spAutoFit/>
          </a:bodyPr>
          <a:lstStyle/>
          <a:p>
            <a:r>
              <a:rPr lang="sv-SE" sz="3600" b="1" dirty="0" smtClean="0">
                <a:solidFill>
                  <a:schemeClr val="bg2"/>
                </a:solidFill>
                <a:latin typeface="+mj-lt"/>
              </a:rPr>
              <a:t>Dialog kring fortsättningen</a:t>
            </a:r>
            <a:endParaRPr lang="sv-SE" sz="3600" b="1" dirty="0">
              <a:solidFill>
                <a:schemeClr val="bg2"/>
              </a:solidFill>
              <a:latin typeface="+mj-lt"/>
            </a:endParaRPr>
          </a:p>
        </p:txBody>
      </p:sp>
    </p:spTree>
    <p:extLst>
      <p:ext uri="{BB962C8B-B14F-4D97-AF65-F5344CB8AC3E}">
        <p14:creationId xmlns:p14="http://schemas.microsoft.com/office/powerpoint/2010/main" val="521762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Innehållet</a:t>
            </a:r>
            <a:endParaRPr lang="sv-SE" dirty="0"/>
          </a:p>
        </p:txBody>
      </p:sp>
      <p:sp>
        <p:nvSpPr>
          <p:cNvPr id="3" name="Platshållare för innehåll 2"/>
          <p:cNvSpPr>
            <a:spLocks noGrp="1"/>
          </p:cNvSpPr>
          <p:nvPr>
            <p:ph idx="1"/>
          </p:nvPr>
        </p:nvSpPr>
        <p:spPr/>
        <p:txBody>
          <a:bodyPr/>
          <a:lstStyle/>
          <a:p>
            <a:pPr marL="449263" indent="-449263">
              <a:buFont typeface="Wingdings" panose="05000000000000000000" pitchFamily="2" charset="2"/>
              <a:buChar char="ü"/>
            </a:pPr>
            <a:r>
              <a:rPr lang="sv-SE" sz="2800" dirty="0" smtClean="0"/>
              <a:t>Bakgrund </a:t>
            </a:r>
            <a:r>
              <a:rPr lang="sv-SE" sz="2800" dirty="0" smtClean="0"/>
              <a:t>och viktiga principer</a:t>
            </a:r>
          </a:p>
          <a:p>
            <a:pPr marL="449263" indent="-449263">
              <a:buFont typeface="Wingdings" panose="05000000000000000000" pitchFamily="2" charset="2"/>
              <a:buChar char="ü"/>
            </a:pPr>
            <a:r>
              <a:rPr lang="sv-SE" sz="2800" dirty="0" smtClean="0"/>
              <a:t>Innehållet och hur </a:t>
            </a:r>
            <a:r>
              <a:rPr lang="sv-SE" sz="2800" dirty="0" smtClean="0"/>
              <a:t>det hänger </a:t>
            </a:r>
            <a:r>
              <a:rPr lang="sv-SE" sz="2800" dirty="0" smtClean="0"/>
              <a:t>ihop</a:t>
            </a:r>
          </a:p>
          <a:p>
            <a:pPr marL="449263" indent="-449263">
              <a:buFont typeface="Wingdings" panose="05000000000000000000" pitchFamily="2" charset="2"/>
              <a:buChar char="ü"/>
            </a:pPr>
            <a:r>
              <a:rPr lang="sv-SE" sz="2800" dirty="0" smtClean="0"/>
              <a:t>Ansvar och roller</a:t>
            </a:r>
            <a:endParaRPr lang="sv-SE" sz="2800" dirty="0"/>
          </a:p>
          <a:p>
            <a:pPr marL="449263" indent="-449263">
              <a:buFont typeface="Wingdings" panose="05000000000000000000" pitchFamily="2" charset="2"/>
              <a:buChar char="ü"/>
            </a:pPr>
            <a:r>
              <a:rPr lang="sv-SE" sz="2800" dirty="0" smtClean="0"/>
              <a:t>Om införandet</a:t>
            </a:r>
            <a:endParaRPr lang="sv-SE" sz="2800" dirty="0"/>
          </a:p>
          <a:p>
            <a:pPr marL="449263" indent="-449263">
              <a:buFont typeface="Wingdings" panose="05000000000000000000" pitchFamily="2" charset="2"/>
              <a:buChar char="ü"/>
            </a:pPr>
            <a:r>
              <a:rPr lang="sv-SE" sz="2800" dirty="0" smtClean="0"/>
              <a:t>Gemensam </a:t>
            </a:r>
            <a:r>
              <a:rPr lang="sv-SE" sz="2800" dirty="0" smtClean="0"/>
              <a:t>dialog</a:t>
            </a:r>
            <a:endParaRPr lang="sv-SE" sz="2800" dirty="0"/>
          </a:p>
        </p:txBody>
      </p:sp>
    </p:spTree>
    <p:extLst>
      <p:ext uri="{BB962C8B-B14F-4D97-AF65-F5344CB8AC3E}">
        <p14:creationId xmlns:p14="http://schemas.microsoft.com/office/powerpoint/2010/main" val="2099564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338990"/>
            <a:ext cx="3576397" cy="2682298"/>
          </a:xfrm>
          <a:prstGeom prst="rect">
            <a:avLst/>
          </a:prstGeom>
        </p:spPr>
      </p:pic>
      <p:sp>
        <p:nvSpPr>
          <p:cNvPr id="3" name="Platshållare för innehåll 2"/>
          <p:cNvSpPr>
            <a:spLocks noGrp="1"/>
          </p:cNvSpPr>
          <p:nvPr>
            <p:ph idx="1"/>
          </p:nvPr>
        </p:nvSpPr>
        <p:spPr>
          <a:xfrm>
            <a:off x="457200" y="1484784"/>
            <a:ext cx="8229600" cy="4525963"/>
          </a:xfrm>
        </p:spPr>
        <p:txBody>
          <a:bodyPr>
            <a:normAutofit/>
          </a:bodyPr>
          <a:lstStyle/>
          <a:p>
            <a:endParaRPr lang="sv-SE" sz="2800" dirty="0" smtClean="0"/>
          </a:p>
          <a:p>
            <a:pPr marL="0" indent="0">
              <a:buNone/>
            </a:pPr>
            <a:endParaRPr lang="sv-SE" sz="2800" dirty="0"/>
          </a:p>
          <a:p>
            <a:pPr marL="0" indent="0">
              <a:buNone/>
            </a:pPr>
            <a:r>
              <a:rPr lang="sv-SE" sz="2800" dirty="0" smtClean="0"/>
              <a:t>Finns det andra </a:t>
            </a:r>
            <a:r>
              <a:rPr lang="sv-SE" sz="2800" dirty="0" smtClean="0"/>
              <a:t>funderingar kring vår </a:t>
            </a:r>
            <a:r>
              <a:rPr lang="sv-SE" sz="2800" dirty="0" smtClean="0"/>
              <a:t>styrmodell?</a:t>
            </a:r>
            <a:endParaRPr lang="sv-SE" sz="2800" dirty="0"/>
          </a:p>
          <a:p>
            <a:pPr marL="0" indent="0">
              <a:buNone/>
            </a:pPr>
            <a:endParaRPr lang="sv-SE" sz="2800" dirty="0"/>
          </a:p>
          <a:p>
            <a:pPr marL="0" indent="0">
              <a:buNone/>
            </a:pPr>
            <a:endParaRPr lang="sv-SE" dirty="0"/>
          </a:p>
        </p:txBody>
      </p:sp>
      <p:pic>
        <p:nvPicPr>
          <p:cNvPr id="4" name="Bildobjekt 3"/>
          <p:cNvPicPr>
            <a:picLocks noChangeAspect="1"/>
          </p:cNvPicPr>
          <p:nvPr/>
        </p:nvPicPr>
        <p:blipFill>
          <a:blip r:embed="rId4"/>
          <a:stretch>
            <a:fillRect/>
          </a:stretch>
        </p:blipFill>
        <p:spPr>
          <a:xfrm>
            <a:off x="251519" y="332656"/>
            <a:ext cx="6600735" cy="1584176"/>
          </a:xfrm>
          <a:prstGeom prst="rect">
            <a:avLst/>
          </a:prstGeom>
        </p:spPr>
      </p:pic>
      <p:sp>
        <p:nvSpPr>
          <p:cNvPr id="5" name="textruta 4"/>
          <p:cNvSpPr txBox="1"/>
          <p:nvPr/>
        </p:nvSpPr>
        <p:spPr>
          <a:xfrm>
            <a:off x="611560" y="622429"/>
            <a:ext cx="6936214" cy="646331"/>
          </a:xfrm>
          <a:prstGeom prst="rect">
            <a:avLst/>
          </a:prstGeom>
          <a:noFill/>
        </p:spPr>
        <p:txBody>
          <a:bodyPr wrap="square" rtlCol="0">
            <a:spAutoFit/>
          </a:bodyPr>
          <a:lstStyle/>
          <a:p>
            <a:r>
              <a:rPr lang="sv-SE" sz="3600" b="1" dirty="0" smtClean="0">
                <a:solidFill>
                  <a:schemeClr val="bg2"/>
                </a:solidFill>
                <a:latin typeface="+mj-lt"/>
              </a:rPr>
              <a:t>Dialog övrigt</a:t>
            </a:r>
            <a:endParaRPr lang="sv-SE" sz="3600" b="1" dirty="0">
              <a:solidFill>
                <a:schemeClr val="bg2"/>
              </a:solidFill>
              <a:latin typeface="+mj-lt"/>
            </a:endParaRPr>
          </a:p>
        </p:txBody>
      </p:sp>
    </p:spTree>
    <p:extLst>
      <p:ext uri="{BB962C8B-B14F-4D97-AF65-F5344CB8AC3E}">
        <p14:creationId xmlns:p14="http://schemas.microsoft.com/office/powerpoint/2010/main" val="3467780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Summering och avslutning</a:t>
            </a:r>
            <a:endParaRPr lang="sv-SE" dirty="0"/>
          </a:p>
        </p:txBody>
      </p:sp>
    </p:spTree>
    <p:extLst>
      <p:ext uri="{BB962C8B-B14F-4D97-AF65-F5344CB8AC3E}">
        <p14:creationId xmlns:p14="http://schemas.microsoft.com/office/powerpoint/2010/main" val="3084285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45024"/>
            <a:ext cx="4042792" cy="3032094"/>
          </a:xfrm>
          <a:prstGeom prst="rect">
            <a:avLst/>
          </a:prstGeom>
        </p:spPr>
      </p:pic>
      <p:sp>
        <p:nvSpPr>
          <p:cNvPr id="2" name="Rubrik 1"/>
          <p:cNvSpPr>
            <a:spLocks noGrp="1"/>
          </p:cNvSpPr>
          <p:nvPr>
            <p:ph type="title"/>
          </p:nvPr>
        </p:nvSpPr>
        <p:spPr/>
        <p:txBody>
          <a:bodyPr/>
          <a:lstStyle/>
          <a:p>
            <a:r>
              <a:rPr lang="sv-SE" dirty="0" smtClean="0"/>
              <a:t>Vad är en styrmodell?</a:t>
            </a:r>
            <a:endParaRPr lang="sv-SE" dirty="0"/>
          </a:p>
        </p:txBody>
      </p:sp>
      <p:sp>
        <p:nvSpPr>
          <p:cNvPr id="3" name="Platshållare för innehåll 2"/>
          <p:cNvSpPr>
            <a:spLocks noGrp="1"/>
          </p:cNvSpPr>
          <p:nvPr>
            <p:ph idx="1"/>
          </p:nvPr>
        </p:nvSpPr>
        <p:spPr/>
        <p:txBody>
          <a:bodyPr>
            <a:normAutofit/>
          </a:bodyPr>
          <a:lstStyle/>
          <a:p>
            <a:r>
              <a:rPr lang="sv-SE" sz="2800" dirty="0" smtClean="0"/>
              <a:t>Ger oss en riktning, från vision till det dagliga </a:t>
            </a:r>
            <a:r>
              <a:rPr lang="sv-SE" sz="2800" dirty="0" smtClean="0"/>
              <a:t>arbetet</a:t>
            </a:r>
          </a:p>
          <a:p>
            <a:pPr marL="0" indent="0">
              <a:buNone/>
            </a:pPr>
            <a:endParaRPr lang="sv-SE" sz="800" dirty="0" smtClean="0"/>
          </a:p>
          <a:p>
            <a:r>
              <a:rPr lang="sv-SE" sz="2800" dirty="0" smtClean="0"/>
              <a:t>Visar hur verksamheten styrs och </a:t>
            </a:r>
            <a:r>
              <a:rPr lang="sv-SE" sz="2800" dirty="0" smtClean="0"/>
              <a:t>leds, hur </a:t>
            </a:r>
            <a:r>
              <a:rPr lang="sv-SE" sz="2800" dirty="0" smtClean="0"/>
              <a:t>det går till att besluta vad som ska genomföras</a:t>
            </a:r>
            <a:endParaRPr lang="sv-SE" sz="2800" dirty="0"/>
          </a:p>
        </p:txBody>
      </p:sp>
    </p:spTree>
    <p:extLst>
      <p:ext uri="{BB962C8B-B14F-4D97-AF65-F5344CB8AC3E}">
        <p14:creationId xmlns:p14="http://schemas.microsoft.com/office/powerpoint/2010/main" val="2765523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939336" cy="1210146"/>
          </a:xfrm>
        </p:spPr>
        <p:txBody>
          <a:bodyPr>
            <a:normAutofit/>
          </a:bodyPr>
          <a:lstStyle/>
          <a:p>
            <a:r>
              <a:rPr lang="sv-SE" dirty="0" smtClean="0"/>
              <a:t>Varför en ny styrmodell?</a:t>
            </a:r>
            <a:endParaRPr lang="sv-SE" dirty="0"/>
          </a:p>
        </p:txBody>
      </p:sp>
      <p:sp>
        <p:nvSpPr>
          <p:cNvPr id="3" name="Platshållare för innehåll 2"/>
          <p:cNvSpPr>
            <a:spLocks noGrp="1"/>
          </p:cNvSpPr>
          <p:nvPr>
            <p:ph idx="1"/>
          </p:nvPr>
        </p:nvSpPr>
        <p:spPr/>
        <p:txBody>
          <a:bodyPr>
            <a:normAutofit/>
          </a:bodyPr>
          <a:lstStyle/>
          <a:p>
            <a:r>
              <a:rPr lang="sv-SE" sz="2800" dirty="0" smtClean="0"/>
              <a:t>Tydliggöra den politiska viljeinriktningen och möjliggöra kommunens </a:t>
            </a:r>
            <a:r>
              <a:rPr lang="sv-SE" sz="2800" dirty="0" smtClean="0"/>
              <a:t>utveckling</a:t>
            </a:r>
          </a:p>
          <a:p>
            <a:pPr marL="0" indent="0">
              <a:buNone/>
            </a:pPr>
            <a:endParaRPr lang="sv-SE" sz="800" dirty="0" smtClean="0"/>
          </a:p>
          <a:p>
            <a:r>
              <a:rPr lang="sv-SE" sz="2800" dirty="0" smtClean="0"/>
              <a:t>Skapa samsyn och bättre förutsättningar att </a:t>
            </a:r>
            <a:r>
              <a:rPr lang="sv-SE" sz="2800" dirty="0" smtClean="0"/>
              <a:t>    gå </a:t>
            </a:r>
            <a:r>
              <a:rPr lang="sv-SE" sz="2800" dirty="0" smtClean="0"/>
              <a:t>från ord till </a:t>
            </a:r>
            <a:r>
              <a:rPr lang="sv-SE" sz="2800" dirty="0" smtClean="0"/>
              <a:t>handling</a:t>
            </a:r>
          </a:p>
          <a:p>
            <a:pPr marL="0" indent="0">
              <a:buNone/>
            </a:pPr>
            <a:endParaRPr lang="sv-SE" sz="800" dirty="0" smtClean="0"/>
          </a:p>
          <a:p>
            <a:r>
              <a:rPr lang="sv-SE" sz="2800" dirty="0" smtClean="0"/>
              <a:t>Förenkla planering och uppföljning</a:t>
            </a:r>
            <a:endParaRPr lang="sv-SE" sz="28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4581128"/>
            <a:ext cx="3002421" cy="2016224"/>
          </a:xfrm>
          <a:prstGeom prst="rect">
            <a:avLst/>
          </a:prstGeom>
        </p:spPr>
      </p:pic>
    </p:spTree>
    <p:extLst>
      <p:ext uri="{BB962C8B-B14F-4D97-AF65-F5344CB8AC3E}">
        <p14:creationId xmlns:p14="http://schemas.microsoft.com/office/powerpoint/2010/main" val="192517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4784" y="161344"/>
            <a:ext cx="8229600" cy="1143000"/>
          </a:xfrm>
        </p:spPr>
        <p:txBody>
          <a:bodyPr/>
          <a:lstStyle/>
          <a:p>
            <a:r>
              <a:rPr lang="sv-SE" dirty="0" smtClean="0"/>
              <a:t>Våra viktiga principer</a:t>
            </a:r>
            <a:endParaRPr lang="sv-SE" dirty="0"/>
          </a:p>
        </p:txBody>
      </p:sp>
      <p:pic>
        <p:nvPicPr>
          <p:cNvPr id="5" name="Platshållare för innehåll 4"/>
          <p:cNvPicPr>
            <a:picLocks noGrp="1" noChangeAspect="1"/>
          </p:cNvPicPr>
          <p:nvPr>
            <p:ph idx="1"/>
          </p:nvPr>
        </p:nvPicPr>
        <p:blipFill>
          <a:blip r:embed="rId3"/>
          <a:stretch>
            <a:fillRect/>
          </a:stretch>
        </p:blipFill>
        <p:spPr>
          <a:xfrm>
            <a:off x="1547664" y="1484784"/>
            <a:ext cx="5981700" cy="4486275"/>
          </a:xfrm>
          <a:prstGeom prst="rect">
            <a:avLst/>
          </a:prstGeom>
        </p:spPr>
      </p:pic>
    </p:spTree>
    <p:extLst>
      <p:ext uri="{BB962C8B-B14F-4D97-AF65-F5344CB8AC3E}">
        <p14:creationId xmlns:p14="http://schemas.microsoft.com/office/powerpoint/2010/main" val="343973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sz="2800" dirty="0" smtClean="0"/>
          </a:p>
          <a:p>
            <a:pPr marL="0" indent="0">
              <a:buNone/>
            </a:pPr>
            <a:r>
              <a:rPr lang="sv-SE" sz="2800" dirty="0" smtClean="0"/>
              <a:t>Vad </a:t>
            </a:r>
            <a:r>
              <a:rPr lang="sv-SE" sz="2800" dirty="0" smtClean="0"/>
              <a:t>innebär styrmodell och viktiga principer </a:t>
            </a:r>
            <a:r>
              <a:rPr lang="sv-SE" sz="2800" dirty="0" smtClean="0"/>
              <a:t>för</a:t>
            </a:r>
          </a:p>
          <a:p>
            <a:pPr marL="271463" indent="-271463"/>
            <a:r>
              <a:rPr lang="sv-SE" sz="2800" dirty="0" smtClean="0"/>
              <a:t>Vår kommun?</a:t>
            </a:r>
          </a:p>
          <a:p>
            <a:pPr marL="271463" indent="-271463"/>
            <a:r>
              <a:rPr lang="sv-SE" sz="2800" dirty="0"/>
              <a:t>V</a:t>
            </a:r>
            <a:r>
              <a:rPr lang="sv-SE" sz="2800" dirty="0" smtClean="0"/>
              <a:t>år verksamhet?</a:t>
            </a:r>
          </a:p>
          <a:p>
            <a:pPr marL="271463" indent="-271463"/>
            <a:r>
              <a:rPr lang="sv-SE" sz="2800" dirty="0"/>
              <a:t>M</a:t>
            </a:r>
            <a:r>
              <a:rPr lang="sv-SE" sz="2800" dirty="0" smtClean="0"/>
              <a:t>ig och mitt arbete? </a:t>
            </a:r>
          </a:p>
          <a:p>
            <a:pPr marL="0" indent="0">
              <a:buNone/>
            </a:pPr>
            <a:endParaRPr lang="sv-SE" sz="2800" dirty="0"/>
          </a:p>
          <a:p>
            <a:pPr marL="0" indent="0">
              <a:buNone/>
            </a:pPr>
            <a:endParaRPr lang="sv-SE" sz="2800" dirty="0"/>
          </a:p>
          <a:p>
            <a:endParaRPr lang="sv-SE" dirty="0"/>
          </a:p>
        </p:txBody>
      </p:sp>
      <p:pic>
        <p:nvPicPr>
          <p:cNvPr id="4" name="Bildobjekt 3"/>
          <p:cNvPicPr>
            <a:picLocks noChangeAspect="1"/>
          </p:cNvPicPr>
          <p:nvPr/>
        </p:nvPicPr>
        <p:blipFill>
          <a:blip r:embed="rId3"/>
          <a:stretch>
            <a:fillRect/>
          </a:stretch>
        </p:blipFill>
        <p:spPr>
          <a:xfrm>
            <a:off x="179512" y="260648"/>
            <a:ext cx="6900768" cy="1656184"/>
          </a:xfrm>
          <a:prstGeom prst="rect">
            <a:avLst/>
          </a:prstGeom>
        </p:spPr>
      </p:pic>
      <p:sp>
        <p:nvSpPr>
          <p:cNvPr id="5" name="textruta 4"/>
          <p:cNvSpPr txBox="1"/>
          <p:nvPr/>
        </p:nvSpPr>
        <p:spPr>
          <a:xfrm>
            <a:off x="876146" y="356463"/>
            <a:ext cx="9168462" cy="1200329"/>
          </a:xfrm>
          <a:prstGeom prst="rect">
            <a:avLst/>
          </a:prstGeom>
          <a:noFill/>
        </p:spPr>
        <p:txBody>
          <a:bodyPr wrap="square" rtlCol="0">
            <a:spAutoFit/>
          </a:bodyPr>
          <a:lstStyle/>
          <a:p>
            <a:r>
              <a:rPr lang="sv-SE" sz="3600" b="1" dirty="0" smtClean="0">
                <a:solidFill>
                  <a:schemeClr val="bg2"/>
                </a:solidFill>
                <a:latin typeface="+mj-lt"/>
              </a:rPr>
              <a:t>Dialog om styrmodell och</a:t>
            </a:r>
          </a:p>
          <a:p>
            <a:r>
              <a:rPr lang="sv-SE" sz="3600" b="1" dirty="0" smtClean="0">
                <a:solidFill>
                  <a:schemeClr val="bg2"/>
                </a:solidFill>
                <a:latin typeface="+mj-lt"/>
              </a:rPr>
              <a:t>principer</a:t>
            </a:r>
            <a:endParaRPr lang="sv-SE" sz="3600" b="1" dirty="0">
              <a:solidFill>
                <a:schemeClr val="bg2"/>
              </a:solidFill>
              <a:latin typeface="+mj-lt"/>
            </a:endParaRPr>
          </a:p>
        </p:txBody>
      </p:sp>
      <p:pic>
        <p:nvPicPr>
          <p:cNvPr id="8" name="Platshållare för innehåll 4"/>
          <p:cNvPicPr>
            <a:picLocks noChangeAspect="1"/>
          </p:cNvPicPr>
          <p:nvPr/>
        </p:nvPicPr>
        <p:blipFill>
          <a:blip r:embed="rId4"/>
          <a:stretch>
            <a:fillRect/>
          </a:stretch>
        </p:blipFill>
        <p:spPr>
          <a:xfrm>
            <a:off x="4937380" y="3490788"/>
            <a:ext cx="3307028" cy="2480271"/>
          </a:xfrm>
          <a:prstGeom prst="rect">
            <a:avLst/>
          </a:prstGeom>
        </p:spPr>
      </p:pic>
    </p:spTree>
    <p:extLst>
      <p:ext uri="{BB962C8B-B14F-4D97-AF65-F5344CB8AC3E}">
        <p14:creationId xmlns:p14="http://schemas.microsoft.com/office/powerpoint/2010/main" val="275149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Innehåll och hur det hänger ihop</a:t>
            </a:r>
            <a:endParaRPr lang="sv-SE" dirty="0"/>
          </a:p>
        </p:txBody>
      </p:sp>
      <p:pic>
        <p:nvPicPr>
          <p:cNvPr id="4" name="Platshållare för innehåll 3"/>
          <p:cNvPicPr>
            <a:picLocks noGrp="1" noChangeAspect="1"/>
          </p:cNvPicPr>
          <p:nvPr>
            <p:ph idx="1"/>
          </p:nvPr>
        </p:nvPicPr>
        <p:blipFill>
          <a:blip r:embed="rId3"/>
          <a:stretch>
            <a:fillRect/>
          </a:stretch>
        </p:blipFill>
        <p:spPr>
          <a:xfrm>
            <a:off x="2483768" y="1444091"/>
            <a:ext cx="3456384" cy="4916464"/>
          </a:xfrm>
          <a:prstGeom prst="rect">
            <a:avLst/>
          </a:prstGeom>
          <a:ln>
            <a:solidFill>
              <a:schemeClr val="bg2">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3813992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2509" y="2844777"/>
            <a:ext cx="8229600" cy="2664296"/>
          </a:xfrm>
        </p:spPr>
        <p:txBody>
          <a:bodyPr>
            <a:normAutofit/>
          </a:bodyPr>
          <a:lstStyle/>
          <a:p>
            <a:r>
              <a:rPr lang="sv-SE" sz="2800" dirty="0" smtClean="0"/>
              <a:t>Önskat framtida tillstånd, visar färdriktningen för kommunens arbete</a:t>
            </a:r>
            <a:endParaRPr lang="sv-SE" sz="2800" dirty="0" smtClean="0"/>
          </a:p>
          <a:p>
            <a:pPr marL="0" indent="0">
              <a:buNone/>
            </a:pPr>
            <a:endParaRPr lang="sv-SE" sz="800" dirty="0" smtClean="0"/>
          </a:p>
          <a:p>
            <a:r>
              <a:rPr lang="sv-SE" sz="2800" dirty="0" smtClean="0"/>
              <a:t>När vi når målen för Timrå kommun förverkligar vi vår vision!</a:t>
            </a:r>
            <a:endParaRPr lang="sv-SE" sz="2800" dirty="0"/>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5114" t="5758" r="4326" b="54322"/>
          <a:stretch/>
        </p:blipFill>
        <p:spPr>
          <a:xfrm>
            <a:off x="492509" y="404664"/>
            <a:ext cx="8280920" cy="2440113"/>
          </a:xfrm>
          <a:prstGeom prst="rect">
            <a:avLst/>
          </a:prstGeom>
        </p:spPr>
      </p:pic>
    </p:spTree>
    <p:extLst>
      <p:ext uri="{BB962C8B-B14F-4D97-AF65-F5344CB8AC3E}">
        <p14:creationId xmlns:p14="http://schemas.microsoft.com/office/powerpoint/2010/main" val="1573939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611560" y="285293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800" dirty="0" smtClean="0"/>
              <a:t>Det gemensamma syftet för kommunen</a:t>
            </a:r>
          </a:p>
          <a:p>
            <a:pPr marL="0" indent="0">
              <a:buNone/>
            </a:pPr>
            <a:endParaRPr lang="sv-SE" sz="800" dirty="0"/>
          </a:p>
          <a:p>
            <a:r>
              <a:rPr lang="sv-SE" sz="2800" dirty="0" smtClean="0"/>
              <a:t>Vägleder oss i vad som är </a:t>
            </a:r>
            <a:r>
              <a:rPr lang="sv-SE" sz="2800" dirty="0" smtClean="0"/>
              <a:t>viktigt</a:t>
            </a:r>
            <a:endParaRPr lang="sv-SE" sz="2800" dirty="0"/>
          </a:p>
          <a:p>
            <a:pPr marL="0" indent="0">
              <a:buNone/>
            </a:pPr>
            <a:endParaRPr lang="sv-SE" sz="800" dirty="0" smtClean="0"/>
          </a:p>
          <a:p>
            <a:r>
              <a:rPr lang="sv-SE" sz="2800" dirty="0" smtClean="0"/>
              <a:t>Grunden för våra mål och de resultat vi ska uppnå</a:t>
            </a:r>
            <a:endParaRPr lang="sv-SE" sz="2800" dirty="0"/>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5513" t="5570" r="3140" b="59898"/>
          <a:stretch/>
        </p:blipFill>
        <p:spPr>
          <a:xfrm>
            <a:off x="478277" y="404664"/>
            <a:ext cx="8352928" cy="2232248"/>
          </a:xfrm>
          <a:prstGeom prst="rect">
            <a:avLst/>
          </a:prstGeom>
        </p:spPr>
      </p:pic>
    </p:spTree>
    <p:extLst>
      <p:ext uri="{BB962C8B-B14F-4D97-AF65-F5344CB8AC3E}">
        <p14:creationId xmlns:p14="http://schemas.microsoft.com/office/powerpoint/2010/main" val="3184826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Timrå std">
      <a:dk1>
        <a:srgbClr val="000000"/>
      </a:dk1>
      <a:lt1>
        <a:srgbClr val="FFFFFF"/>
      </a:lt1>
      <a:dk2>
        <a:srgbClr val="000000"/>
      </a:dk2>
      <a:lt2>
        <a:srgbClr val="FFFFFF"/>
      </a:lt2>
      <a:accent1>
        <a:srgbClr val="E9B449"/>
      </a:accent1>
      <a:accent2>
        <a:srgbClr val="DE3831"/>
      </a:accent2>
      <a:accent3>
        <a:srgbClr val="0073CF"/>
      </a:accent3>
      <a:accent4>
        <a:srgbClr val="E9B449"/>
      </a:accent4>
      <a:accent5>
        <a:srgbClr val="DE3831"/>
      </a:accent5>
      <a:accent6>
        <a:srgbClr val="0073CF"/>
      </a:accent6>
      <a:hlink>
        <a:srgbClr val="0000FF"/>
      </a:hlink>
      <a:folHlink>
        <a:srgbClr val="800080"/>
      </a:folHlink>
    </a:clrScheme>
    <a:fontScheme name="Timrå std">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1693</TotalTime>
  <Words>3247</Words>
  <Application>Microsoft Office PowerPoint</Application>
  <PresentationFormat>Bildspel på skärmen (4:3)</PresentationFormat>
  <Paragraphs>310</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Garamond</vt:lpstr>
      <vt:lpstr>Wingdings</vt:lpstr>
      <vt:lpstr>Office-tema</vt:lpstr>
      <vt:lpstr>Styrmodell för Timrå kommun Vägleder vårt arbete framåt</vt:lpstr>
      <vt:lpstr>Innehållet</vt:lpstr>
      <vt:lpstr>Vad är en styrmodell?</vt:lpstr>
      <vt:lpstr>Varför en ny styrmodell?</vt:lpstr>
      <vt:lpstr>Våra viktiga principer</vt:lpstr>
      <vt:lpstr>PowerPoint-presentation</vt:lpstr>
      <vt:lpstr>Innehåll och hur det hänger ihop</vt:lpstr>
      <vt:lpstr>PowerPoint-presentation</vt:lpstr>
      <vt:lpstr>PowerPoint-presentation</vt:lpstr>
      <vt:lpstr>PowerPoint-presentation</vt:lpstr>
      <vt:lpstr>PowerPoint-presentation</vt:lpstr>
      <vt:lpstr>Strategier</vt:lpstr>
      <vt:lpstr>Grundläggande värderingar</vt:lpstr>
      <vt:lpstr>PowerPoint-presentation</vt:lpstr>
      <vt:lpstr>Ansvar och roller</vt:lpstr>
      <vt:lpstr>Från vision till medarbetare</vt:lpstr>
      <vt:lpstr>Förhållningssätt till införande </vt:lpstr>
      <vt:lpstr>Olika faser för införande</vt:lpstr>
      <vt:lpstr>PowerPoint-presentation</vt:lpstr>
      <vt:lpstr>PowerPoint-presentation</vt:lpstr>
      <vt:lpstr>Summering och avslutning</vt:lpstr>
    </vt:vector>
  </TitlesOfParts>
  <Company>Timrå</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ämne</dc:title>
  <dc:creator>Monica Ljungmark-Åfeldt</dc:creator>
  <cp:lastModifiedBy>Monica Ljungmark-Åfeldt</cp:lastModifiedBy>
  <cp:revision>197</cp:revision>
  <cp:lastPrinted>2019-11-11T10:55:39Z</cp:lastPrinted>
  <dcterms:created xsi:type="dcterms:W3CDTF">2019-10-31T14:13:44Z</dcterms:created>
  <dcterms:modified xsi:type="dcterms:W3CDTF">2020-10-20T14:26:14Z</dcterms:modified>
</cp:coreProperties>
</file>